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1" r:id="rId6"/>
    <p:sldId id="275" r:id="rId7"/>
    <p:sldId id="276" r:id="rId8"/>
    <p:sldId id="262" r:id="rId9"/>
    <p:sldId id="281" r:id="rId10"/>
    <p:sldId id="266" r:id="rId11"/>
    <p:sldId id="273" r:id="rId12"/>
    <p:sldId id="282" r:id="rId13"/>
    <p:sldId id="283" r:id="rId14"/>
    <p:sldId id="286" r:id="rId15"/>
    <p:sldId id="284" r:id="rId16"/>
    <p:sldId id="285" r:id="rId17"/>
    <p:sldId id="287" r:id="rId18"/>
    <p:sldId id="288" r:id="rId19"/>
    <p:sldId id="289" r:id="rId20"/>
    <p:sldId id="290" r:id="rId21"/>
    <p:sldId id="291" r:id="rId22"/>
    <p:sldId id="277" r:id="rId23"/>
    <p:sldId id="263" r:id="rId24"/>
    <p:sldId id="269" r:id="rId25"/>
    <p:sldId id="270" r:id="rId26"/>
    <p:sldId id="271" r:id="rId27"/>
    <p:sldId id="272" r:id="rId28"/>
    <p:sldId id="278" r:id="rId29"/>
    <p:sldId id="264" r:id="rId30"/>
    <p:sldId id="274" r:id="rId31"/>
    <p:sldId id="279" r:id="rId32"/>
    <p:sldId id="292" r:id="rId33"/>
    <p:sldId id="265" r:id="rId34"/>
    <p:sldId id="280"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800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0" d="100"/>
          <a:sy n="80" d="100"/>
        </p:scale>
        <p:origin x="-1522" y="-149"/>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ACE2938-C9C9-4DA3-A18A-DCAD0F69DA2E}" type="doc">
      <dgm:prSet loTypeId="urn:microsoft.com/office/officeart/2005/8/layout/hierarchy4" loCatId="relationship" qsTypeId="urn:microsoft.com/office/officeart/2005/8/quickstyle/simple5" qsCatId="simple" csTypeId="urn:microsoft.com/office/officeart/2005/8/colors/accent1_2" csCatId="accent1" phldr="1"/>
      <dgm:spPr/>
      <dgm:t>
        <a:bodyPr/>
        <a:lstStyle/>
        <a:p>
          <a:endParaRPr lang="en-IE"/>
        </a:p>
      </dgm:t>
    </dgm:pt>
    <dgm:pt modelId="{EB5F6B1D-1EC7-4EFF-82AF-76167939D628}">
      <dgm:prSet phldrT="[Text]"/>
      <dgm:spPr/>
      <dgm:t>
        <a:bodyPr/>
        <a:lstStyle/>
        <a:p>
          <a:r>
            <a:rPr lang="en-IE" dirty="0" smtClean="0"/>
            <a:t>Wicklow County Council</a:t>
          </a:r>
          <a:endParaRPr lang="en-IE" dirty="0"/>
        </a:p>
      </dgm:t>
    </dgm:pt>
    <dgm:pt modelId="{0B714A0C-73AE-40DA-B9DB-CD4B88B4F9FE}" type="parTrans" cxnId="{C496DBCB-7B8F-4868-BF52-F2103BD297DA}">
      <dgm:prSet/>
      <dgm:spPr/>
      <dgm:t>
        <a:bodyPr/>
        <a:lstStyle/>
        <a:p>
          <a:endParaRPr lang="en-IE"/>
        </a:p>
      </dgm:t>
    </dgm:pt>
    <dgm:pt modelId="{630D1F7E-C738-4C74-8097-685924A49C74}" type="sibTrans" cxnId="{C496DBCB-7B8F-4868-BF52-F2103BD297DA}">
      <dgm:prSet/>
      <dgm:spPr/>
      <dgm:t>
        <a:bodyPr/>
        <a:lstStyle/>
        <a:p>
          <a:endParaRPr lang="en-IE"/>
        </a:p>
      </dgm:t>
    </dgm:pt>
    <dgm:pt modelId="{BCF0B295-3775-474D-B1AB-92BC5A7F9B9C}">
      <dgm:prSet phldrT="[Text]"/>
      <dgm:spPr/>
      <dgm:t>
        <a:bodyPr/>
        <a:lstStyle/>
        <a:p>
          <a:r>
            <a:rPr lang="en-IE" dirty="0" smtClean="0"/>
            <a:t>Administrator WSRP</a:t>
          </a:r>
        </a:p>
        <a:p>
          <a:r>
            <a:rPr lang="en-IE" dirty="0" smtClean="0"/>
            <a:t>Sandra Dunne</a:t>
          </a:r>
          <a:endParaRPr lang="en-IE" dirty="0"/>
        </a:p>
      </dgm:t>
    </dgm:pt>
    <dgm:pt modelId="{0D69AB45-9B6C-469D-AC7C-22F54DEA6B38}" type="parTrans" cxnId="{20AEBD9B-3EB5-4A7A-8BFC-A0CB8CB90A0D}">
      <dgm:prSet/>
      <dgm:spPr/>
      <dgm:t>
        <a:bodyPr/>
        <a:lstStyle/>
        <a:p>
          <a:endParaRPr lang="en-IE"/>
        </a:p>
      </dgm:t>
    </dgm:pt>
    <dgm:pt modelId="{A63DB3B9-F881-4789-A575-CEB64B8C99D9}" type="sibTrans" cxnId="{20AEBD9B-3EB5-4A7A-8BFC-A0CB8CB90A0D}">
      <dgm:prSet/>
      <dgm:spPr/>
      <dgm:t>
        <a:bodyPr/>
        <a:lstStyle/>
        <a:p>
          <a:endParaRPr lang="en-IE"/>
        </a:p>
      </dgm:t>
    </dgm:pt>
    <dgm:pt modelId="{E1B3992E-2F36-4216-8F37-B4D83F126E5A}">
      <dgm:prSet phldrT="[Text]" custT="1"/>
      <dgm:spPr/>
      <dgm:t>
        <a:bodyPr/>
        <a:lstStyle/>
        <a:p>
          <a:r>
            <a:rPr lang="en-IE" sz="1400" dirty="0" smtClean="0"/>
            <a:t>Coordinator Wicklow Sports &amp; Recreation Partnership</a:t>
          </a:r>
        </a:p>
        <a:p>
          <a:r>
            <a:rPr lang="en-IE" sz="1400" dirty="0" smtClean="0"/>
            <a:t>Aisling Hubbard</a:t>
          </a:r>
          <a:endParaRPr lang="en-IE" sz="1400" dirty="0"/>
        </a:p>
      </dgm:t>
    </dgm:pt>
    <dgm:pt modelId="{5DD47580-DCDA-4B22-8016-E8CDDAFA9210}" type="parTrans" cxnId="{6DB46C3D-AB4F-46D0-BEF7-5369DD966E29}">
      <dgm:prSet/>
      <dgm:spPr/>
      <dgm:t>
        <a:bodyPr/>
        <a:lstStyle/>
        <a:p>
          <a:endParaRPr lang="en-IE"/>
        </a:p>
      </dgm:t>
    </dgm:pt>
    <dgm:pt modelId="{543FDB21-32CA-4082-996B-C1DA58A9D317}" type="sibTrans" cxnId="{6DB46C3D-AB4F-46D0-BEF7-5369DD966E29}">
      <dgm:prSet/>
      <dgm:spPr/>
      <dgm:t>
        <a:bodyPr/>
        <a:lstStyle/>
        <a:p>
          <a:endParaRPr lang="en-IE"/>
        </a:p>
      </dgm:t>
    </dgm:pt>
    <dgm:pt modelId="{0B7DD310-1526-42D4-9229-29F2CACBF54D}">
      <dgm:prSet phldrT="[Text]"/>
      <dgm:spPr/>
      <dgm:t>
        <a:bodyPr/>
        <a:lstStyle/>
        <a:p>
          <a:r>
            <a:rPr lang="en-IE" dirty="0" smtClean="0"/>
            <a:t>Community Sports Development Officer</a:t>
          </a:r>
        </a:p>
        <a:p>
          <a:r>
            <a:rPr lang="en-IE" dirty="0" smtClean="0"/>
            <a:t>(Vacant)</a:t>
          </a:r>
          <a:endParaRPr lang="en-IE" dirty="0"/>
        </a:p>
      </dgm:t>
    </dgm:pt>
    <dgm:pt modelId="{CECB74EC-873B-463A-A248-63408CB87D13}" type="parTrans" cxnId="{881CFD50-E06C-45CF-8B43-482E3D747FF2}">
      <dgm:prSet/>
      <dgm:spPr/>
      <dgm:t>
        <a:bodyPr/>
        <a:lstStyle/>
        <a:p>
          <a:endParaRPr lang="en-IE"/>
        </a:p>
      </dgm:t>
    </dgm:pt>
    <dgm:pt modelId="{D4C63DCA-A2B0-4B71-84B3-AD8FDD391F26}" type="sibTrans" cxnId="{881CFD50-E06C-45CF-8B43-482E3D747FF2}">
      <dgm:prSet/>
      <dgm:spPr/>
      <dgm:t>
        <a:bodyPr/>
        <a:lstStyle/>
        <a:p>
          <a:endParaRPr lang="en-IE"/>
        </a:p>
      </dgm:t>
    </dgm:pt>
    <dgm:pt modelId="{0868D19D-767F-4E7C-B0DE-5495DCDB242E}">
      <dgm:prSet phldrT="[Text]"/>
      <dgm:spPr/>
      <dgm:t>
        <a:bodyPr/>
        <a:lstStyle/>
        <a:p>
          <a:r>
            <a:rPr lang="en-IE" dirty="0" smtClean="0"/>
            <a:t>Community Sports Development Officer</a:t>
          </a:r>
        </a:p>
        <a:p>
          <a:r>
            <a:rPr lang="en-IE" dirty="0" smtClean="0"/>
            <a:t>Denise O’Shea</a:t>
          </a:r>
          <a:endParaRPr lang="en-IE" dirty="0"/>
        </a:p>
      </dgm:t>
    </dgm:pt>
    <dgm:pt modelId="{7C20D231-0102-4634-9C62-0BF1AFDE8E3F}" type="parTrans" cxnId="{26458544-4CEF-4CF0-BD4A-1320D7AE9086}">
      <dgm:prSet/>
      <dgm:spPr/>
      <dgm:t>
        <a:bodyPr/>
        <a:lstStyle/>
        <a:p>
          <a:endParaRPr lang="en-IE"/>
        </a:p>
      </dgm:t>
    </dgm:pt>
    <dgm:pt modelId="{CE3FA22F-49C8-4FA6-83A5-C87ECE7A3B1F}" type="sibTrans" cxnId="{26458544-4CEF-4CF0-BD4A-1320D7AE9086}">
      <dgm:prSet/>
      <dgm:spPr/>
      <dgm:t>
        <a:bodyPr/>
        <a:lstStyle/>
        <a:p>
          <a:endParaRPr lang="en-IE"/>
        </a:p>
      </dgm:t>
    </dgm:pt>
    <dgm:pt modelId="{5CA30407-DC1D-4BF1-A945-CC1F25F7F644}">
      <dgm:prSet phldrT="[Text]"/>
      <dgm:spPr/>
      <dgm:t>
        <a:bodyPr/>
        <a:lstStyle/>
        <a:p>
          <a:r>
            <a:rPr lang="en-IE" dirty="0" smtClean="0"/>
            <a:t>Committee of Wicklow Sports &amp; Recreation Partnership</a:t>
          </a:r>
          <a:endParaRPr lang="en-IE" dirty="0"/>
        </a:p>
      </dgm:t>
    </dgm:pt>
    <dgm:pt modelId="{87F655D3-8D85-4DF6-94AA-338287F7EAEA}" type="parTrans" cxnId="{B5A92705-BCA3-477F-86AE-53FEE2A080D8}">
      <dgm:prSet/>
      <dgm:spPr/>
      <dgm:t>
        <a:bodyPr/>
        <a:lstStyle/>
        <a:p>
          <a:endParaRPr lang="en-IE"/>
        </a:p>
      </dgm:t>
    </dgm:pt>
    <dgm:pt modelId="{9CEC1103-68B4-4B4D-8A40-336315AEBDF5}" type="sibTrans" cxnId="{B5A92705-BCA3-477F-86AE-53FEE2A080D8}">
      <dgm:prSet/>
      <dgm:spPr/>
      <dgm:t>
        <a:bodyPr/>
        <a:lstStyle/>
        <a:p>
          <a:endParaRPr lang="en-IE"/>
        </a:p>
      </dgm:t>
    </dgm:pt>
    <dgm:pt modelId="{AA7DC555-36A6-4256-BBF8-567327A3E2EA}">
      <dgm:prSet phldrT="[Text]"/>
      <dgm:spPr/>
      <dgm:t>
        <a:bodyPr/>
        <a:lstStyle/>
        <a:p>
          <a:r>
            <a:rPr lang="en-IE" dirty="0" smtClean="0"/>
            <a:t>Sport Ireland</a:t>
          </a:r>
          <a:endParaRPr lang="en-IE" dirty="0"/>
        </a:p>
      </dgm:t>
    </dgm:pt>
    <dgm:pt modelId="{C1E7A9EF-B2FF-4AD0-B0B3-EA8E50DB7508}" type="parTrans" cxnId="{0AEC9787-921D-4540-9416-E79FE7252A7F}">
      <dgm:prSet/>
      <dgm:spPr/>
      <dgm:t>
        <a:bodyPr/>
        <a:lstStyle/>
        <a:p>
          <a:endParaRPr lang="en-IE"/>
        </a:p>
      </dgm:t>
    </dgm:pt>
    <dgm:pt modelId="{519C8498-F905-41FA-89FD-17291D222E04}" type="sibTrans" cxnId="{0AEC9787-921D-4540-9416-E79FE7252A7F}">
      <dgm:prSet/>
      <dgm:spPr/>
      <dgm:t>
        <a:bodyPr/>
        <a:lstStyle/>
        <a:p>
          <a:endParaRPr lang="en-IE"/>
        </a:p>
      </dgm:t>
    </dgm:pt>
    <dgm:pt modelId="{4A58CEDC-5B99-45C5-A6ED-2D1DE097C1E3}">
      <dgm:prSet phldrT="[Text]"/>
      <dgm:spPr/>
      <dgm:t>
        <a:bodyPr/>
        <a:lstStyle/>
        <a:p>
          <a:r>
            <a:rPr lang="en-IE" dirty="0" smtClean="0"/>
            <a:t>Sports Inclusion Development Officer </a:t>
          </a:r>
        </a:p>
        <a:p>
          <a:r>
            <a:rPr lang="en-IE" dirty="0" smtClean="0"/>
            <a:t>Clara Jenkinson</a:t>
          </a:r>
          <a:endParaRPr lang="en-IE" dirty="0"/>
        </a:p>
      </dgm:t>
    </dgm:pt>
    <dgm:pt modelId="{952079D5-9C64-4B27-98C6-DBE6A6423DB2}" type="parTrans" cxnId="{5B2E8BAC-458C-4126-8923-B5F3C4B7A412}">
      <dgm:prSet/>
      <dgm:spPr/>
      <dgm:t>
        <a:bodyPr/>
        <a:lstStyle/>
        <a:p>
          <a:endParaRPr lang="en-IE"/>
        </a:p>
      </dgm:t>
    </dgm:pt>
    <dgm:pt modelId="{E46A4726-4A3E-4B1D-8C9B-3876D1BA152F}" type="sibTrans" cxnId="{5B2E8BAC-458C-4126-8923-B5F3C4B7A412}">
      <dgm:prSet/>
      <dgm:spPr/>
      <dgm:t>
        <a:bodyPr/>
        <a:lstStyle/>
        <a:p>
          <a:endParaRPr lang="en-IE"/>
        </a:p>
      </dgm:t>
    </dgm:pt>
    <dgm:pt modelId="{98888F26-0EF1-4A4A-AB2B-B4AFAF98B196}">
      <dgm:prSet phldrT="[Text]"/>
      <dgm:spPr/>
      <dgm:t>
        <a:bodyPr/>
        <a:lstStyle/>
        <a:p>
          <a:r>
            <a:rPr lang="en-IE" dirty="0" smtClean="0"/>
            <a:t>Strategic Promotions Officer</a:t>
          </a:r>
        </a:p>
        <a:p>
          <a:r>
            <a:rPr lang="en-IE" dirty="0" smtClean="0"/>
            <a:t>(Vacant)</a:t>
          </a:r>
          <a:endParaRPr lang="en-IE" dirty="0"/>
        </a:p>
      </dgm:t>
    </dgm:pt>
    <dgm:pt modelId="{6247D5CC-15C4-4E99-9C22-F99773DCA352}" type="parTrans" cxnId="{FFD743CE-D71E-4005-85B7-8AD632CAC093}">
      <dgm:prSet/>
      <dgm:spPr/>
      <dgm:t>
        <a:bodyPr/>
        <a:lstStyle/>
        <a:p>
          <a:endParaRPr lang="en-IE"/>
        </a:p>
      </dgm:t>
    </dgm:pt>
    <dgm:pt modelId="{6AE2E416-9935-4A84-A9BF-CA8C70E22AF0}" type="sibTrans" cxnId="{FFD743CE-D71E-4005-85B7-8AD632CAC093}">
      <dgm:prSet/>
      <dgm:spPr/>
      <dgm:t>
        <a:bodyPr/>
        <a:lstStyle/>
        <a:p>
          <a:endParaRPr lang="en-IE"/>
        </a:p>
      </dgm:t>
    </dgm:pt>
    <dgm:pt modelId="{4C7C3120-109C-48C4-A4DF-408F9FA9BCFA}">
      <dgm:prSet phldrT="[Text]"/>
      <dgm:spPr/>
      <dgm:t>
        <a:bodyPr/>
        <a:lstStyle/>
        <a:p>
          <a:r>
            <a:rPr lang="en-IE" dirty="0" smtClean="0"/>
            <a:t>Healthy Wicklow Coordinator</a:t>
          </a:r>
        </a:p>
        <a:p>
          <a:r>
            <a:rPr lang="en-IE" dirty="0" smtClean="0"/>
            <a:t>Lorraine Dunne</a:t>
          </a:r>
        </a:p>
        <a:p>
          <a:endParaRPr lang="en-IE" dirty="0"/>
        </a:p>
      </dgm:t>
    </dgm:pt>
    <dgm:pt modelId="{2CEE5D0C-A868-4F85-9F1F-8D80CDFFA138}" type="parTrans" cxnId="{4381EB3A-7D24-4FA2-AFFE-9AED2B81D8B5}">
      <dgm:prSet/>
      <dgm:spPr/>
      <dgm:t>
        <a:bodyPr/>
        <a:lstStyle/>
        <a:p>
          <a:endParaRPr lang="en-IE"/>
        </a:p>
      </dgm:t>
    </dgm:pt>
    <dgm:pt modelId="{6A141906-C10A-4EEE-BEE7-84DAA29EBA47}" type="sibTrans" cxnId="{4381EB3A-7D24-4FA2-AFFE-9AED2B81D8B5}">
      <dgm:prSet/>
      <dgm:spPr/>
      <dgm:t>
        <a:bodyPr/>
        <a:lstStyle/>
        <a:p>
          <a:endParaRPr lang="en-IE"/>
        </a:p>
      </dgm:t>
    </dgm:pt>
    <dgm:pt modelId="{73DF747C-0751-4718-BDF0-066D700546E8}" type="pres">
      <dgm:prSet presAssocID="{AACE2938-C9C9-4DA3-A18A-DCAD0F69DA2E}" presName="Name0" presStyleCnt="0">
        <dgm:presLayoutVars>
          <dgm:chPref val="1"/>
          <dgm:dir/>
          <dgm:animOne val="branch"/>
          <dgm:animLvl val="lvl"/>
          <dgm:resizeHandles/>
        </dgm:presLayoutVars>
      </dgm:prSet>
      <dgm:spPr/>
      <dgm:t>
        <a:bodyPr/>
        <a:lstStyle/>
        <a:p>
          <a:endParaRPr lang="en-IE"/>
        </a:p>
      </dgm:t>
    </dgm:pt>
    <dgm:pt modelId="{0447BDB9-2DCE-4202-BCF0-2D28EFB4C9B8}" type="pres">
      <dgm:prSet presAssocID="{EB5F6B1D-1EC7-4EFF-82AF-76167939D628}" presName="vertOne" presStyleCnt="0"/>
      <dgm:spPr/>
    </dgm:pt>
    <dgm:pt modelId="{A8AAE9ED-140E-44A9-B81B-73924E710222}" type="pres">
      <dgm:prSet presAssocID="{EB5F6B1D-1EC7-4EFF-82AF-76167939D628}" presName="txOne" presStyleLbl="node0" presStyleIdx="0" presStyleCnt="3" custScaleX="30232" custScaleY="35042" custLinFactNeighborX="-34764" custLinFactNeighborY="8173">
        <dgm:presLayoutVars>
          <dgm:chPref val="3"/>
        </dgm:presLayoutVars>
      </dgm:prSet>
      <dgm:spPr/>
      <dgm:t>
        <a:bodyPr/>
        <a:lstStyle/>
        <a:p>
          <a:endParaRPr lang="en-IE"/>
        </a:p>
      </dgm:t>
    </dgm:pt>
    <dgm:pt modelId="{980AAE87-8141-41D2-BC10-4B81FF66AED6}" type="pres">
      <dgm:prSet presAssocID="{EB5F6B1D-1EC7-4EFF-82AF-76167939D628}" presName="parTransOne" presStyleCnt="0"/>
      <dgm:spPr/>
    </dgm:pt>
    <dgm:pt modelId="{0AB96924-412B-4FAA-8E4B-016ABD033603}" type="pres">
      <dgm:prSet presAssocID="{EB5F6B1D-1EC7-4EFF-82AF-76167939D628}" presName="horzOne" presStyleCnt="0"/>
      <dgm:spPr/>
    </dgm:pt>
    <dgm:pt modelId="{6BB0BE9E-4329-4F78-BBA5-BAD53C85C429}" type="pres">
      <dgm:prSet presAssocID="{BCF0B295-3775-474D-B1AB-92BC5A7F9B9C}" presName="vertTwo" presStyleCnt="0"/>
      <dgm:spPr/>
    </dgm:pt>
    <dgm:pt modelId="{9DAFE4BF-A999-4857-8AFA-90D5D861CBEB}" type="pres">
      <dgm:prSet presAssocID="{BCF0B295-3775-474D-B1AB-92BC5A7F9B9C}" presName="txTwo" presStyleLbl="node2" presStyleIdx="0" presStyleCnt="5" custScaleX="54785" custScaleY="45996" custLinFactY="100000" custLinFactNeighborX="-16125" custLinFactNeighborY="107602">
        <dgm:presLayoutVars>
          <dgm:chPref val="3"/>
        </dgm:presLayoutVars>
      </dgm:prSet>
      <dgm:spPr/>
      <dgm:t>
        <a:bodyPr/>
        <a:lstStyle/>
        <a:p>
          <a:endParaRPr lang="en-IE"/>
        </a:p>
      </dgm:t>
    </dgm:pt>
    <dgm:pt modelId="{272A44B5-E7CC-45A8-8A40-52D61EE7F679}" type="pres">
      <dgm:prSet presAssocID="{BCF0B295-3775-474D-B1AB-92BC5A7F9B9C}" presName="parTransTwo" presStyleCnt="0"/>
      <dgm:spPr/>
    </dgm:pt>
    <dgm:pt modelId="{3D6D8745-7DA3-4663-B85F-B18FDF15D84F}" type="pres">
      <dgm:prSet presAssocID="{BCF0B295-3775-474D-B1AB-92BC5A7F9B9C}" presName="horzTwo" presStyleCnt="0"/>
      <dgm:spPr/>
    </dgm:pt>
    <dgm:pt modelId="{1685C9B6-0A87-4C46-BE83-E3E83A217321}" type="pres">
      <dgm:prSet presAssocID="{E1B3992E-2F36-4216-8F37-B4D83F126E5A}" presName="vertThree" presStyleCnt="0"/>
      <dgm:spPr/>
    </dgm:pt>
    <dgm:pt modelId="{B8E9992A-BC75-4BFB-8EBA-2FDD5EC8B6ED}" type="pres">
      <dgm:prSet presAssocID="{E1B3992E-2F36-4216-8F37-B4D83F126E5A}" presName="txThree" presStyleLbl="node3" presStyleIdx="0" presStyleCnt="2" custScaleX="184262" custScaleY="46105" custLinFactX="100000" custLinFactNeighborX="153542" custLinFactNeighborY="-54931">
        <dgm:presLayoutVars>
          <dgm:chPref val="3"/>
        </dgm:presLayoutVars>
      </dgm:prSet>
      <dgm:spPr/>
      <dgm:t>
        <a:bodyPr/>
        <a:lstStyle/>
        <a:p>
          <a:endParaRPr lang="en-IE"/>
        </a:p>
      </dgm:t>
    </dgm:pt>
    <dgm:pt modelId="{98B1146A-F00B-4EDB-BD18-A3A938E073FC}" type="pres">
      <dgm:prSet presAssocID="{E1B3992E-2F36-4216-8F37-B4D83F126E5A}" presName="horzThree" presStyleCnt="0"/>
      <dgm:spPr/>
    </dgm:pt>
    <dgm:pt modelId="{DC657F9E-A65F-4B11-949F-0980FEB45520}" type="pres">
      <dgm:prSet presAssocID="{A63DB3B9-F881-4789-A575-CEB64B8C99D9}" presName="sibSpaceTwo" presStyleCnt="0"/>
      <dgm:spPr/>
    </dgm:pt>
    <dgm:pt modelId="{9958A965-131F-4C25-807B-D557BC6D614F}" type="pres">
      <dgm:prSet presAssocID="{0B7DD310-1526-42D4-9229-29F2CACBF54D}" presName="vertTwo" presStyleCnt="0"/>
      <dgm:spPr/>
    </dgm:pt>
    <dgm:pt modelId="{1F7544A4-917F-47A0-A815-3073D7C978EC}" type="pres">
      <dgm:prSet presAssocID="{0B7DD310-1526-42D4-9229-29F2CACBF54D}" presName="txTwo" presStyleLbl="node2" presStyleIdx="1" presStyleCnt="5" custScaleX="80910" custScaleY="44411" custLinFactY="96408" custLinFactNeighborX="72195" custLinFactNeighborY="100000">
        <dgm:presLayoutVars>
          <dgm:chPref val="3"/>
        </dgm:presLayoutVars>
      </dgm:prSet>
      <dgm:spPr/>
      <dgm:t>
        <a:bodyPr/>
        <a:lstStyle/>
        <a:p>
          <a:endParaRPr lang="en-IE"/>
        </a:p>
      </dgm:t>
    </dgm:pt>
    <dgm:pt modelId="{371C5D2E-B5F3-4BC9-8432-51E23A873601}" type="pres">
      <dgm:prSet presAssocID="{0B7DD310-1526-42D4-9229-29F2CACBF54D}" presName="parTransTwo" presStyleCnt="0"/>
      <dgm:spPr/>
    </dgm:pt>
    <dgm:pt modelId="{9333BAF6-D74B-44D7-A806-70843C1F8F57}" type="pres">
      <dgm:prSet presAssocID="{0B7DD310-1526-42D4-9229-29F2CACBF54D}" presName="horzTwo" presStyleCnt="0"/>
      <dgm:spPr/>
    </dgm:pt>
    <dgm:pt modelId="{88FFB6E0-6465-4CB2-817E-610CAC33E366}" type="pres">
      <dgm:prSet presAssocID="{0868D19D-767F-4E7C-B0DE-5495DCDB242E}" presName="vertThree" presStyleCnt="0"/>
      <dgm:spPr/>
    </dgm:pt>
    <dgm:pt modelId="{BCDB6629-E219-4352-9265-24E6120687E1}" type="pres">
      <dgm:prSet presAssocID="{0868D19D-767F-4E7C-B0DE-5495DCDB242E}" presName="txThree" presStyleLbl="node3" presStyleIdx="1" presStyleCnt="2" custScaleX="88037" custScaleY="44146" custLinFactNeighborX="-38480" custLinFactNeighborY="3572">
        <dgm:presLayoutVars>
          <dgm:chPref val="3"/>
        </dgm:presLayoutVars>
      </dgm:prSet>
      <dgm:spPr/>
      <dgm:t>
        <a:bodyPr/>
        <a:lstStyle/>
        <a:p>
          <a:endParaRPr lang="en-IE"/>
        </a:p>
      </dgm:t>
    </dgm:pt>
    <dgm:pt modelId="{F1FE4C2D-CF9D-4DC5-B74E-4EA43C490CBC}" type="pres">
      <dgm:prSet presAssocID="{0868D19D-767F-4E7C-B0DE-5495DCDB242E}" presName="horzThree" presStyleCnt="0"/>
      <dgm:spPr/>
    </dgm:pt>
    <dgm:pt modelId="{F77FC0D4-F060-436B-B2E2-B6080ABD2444}" type="pres">
      <dgm:prSet presAssocID="{D4C63DCA-A2B0-4B71-84B3-AD8FDD391F26}" presName="sibSpaceTwo" presStyleCnt="0"/>
      <dgm:spPr/>
    </dgm:pt>
    <dgm:pt modelId="{1D41BF99-839E-49EB-B4D1-64C23763F458}" type="pres">
      <dgm:prSet presAssocID="{4A58CEDC-5B99-45C5-A6ED-2D1DE097C1E3}" presName="vertTwo" presStyleCnt="0"/>
      <dgm:spPr/>
    </dgm:pt>
    <dgm:pt modelId="{9D2003C8-72CD-4BC5-ABC7-7CB6BA444814}" type="pres">
      <dgm:prSet presAssocID="{4A58CEDC-5B99-45C5-A6ED-2D1DE097C1E3}" presName="txTwo" presStyleLbl="node2" presStyleIdx="2" presStyleCnt="5" custScaleX="75688" custScaleY="45047" custLinFactY="11177" custLinFactNeighborX="94273" custLinFactNeighborY="100000">
        <dgm:presLayoutVars>
          <dgm:chPref val="3"/>
        </dgm:presLayoutVars>
      </dgm:prSet>
      <dgm:spPr/>
      <dgm:t>
        <a:bodyPr/>
        <a:lstStyle/>
        <a:p>
          <a:endParaRPr lang="en-IE"/>
        </a:p>
      </dgm:t>
    </dgm:pt>
    <dgm:pt modelId="{19CAAE7C-6088-42DC-A302-1D1723E19096}" type="pres">
      <dgm:prSet presAssocID="{4A58CEDC-5B99-45C5-A6ED-2D1DE097C1E3}" presName="horzTwo" presStyleCnt="0"/>
      <dgm:spPr/>
    </dgm:pt>
    <dgm:pt modelId="{BE13EC19-C4B9-46A9-8140-46038C37F2C4}" type="pres">
      <dgm:prSet presAssocID="{E46A4726-4A3E-4B1D-8C9B-3876D1BA152F}" presName="sibSpaceTwo" presStyleCnt="0"/>
      <dgm:spPr/>
    </dgm:pt>
    <dgm:pt modelId="{11E76716-81D6-4F90-A833-790F802173A2}" type="pres">
      <dgm:prSet presAssocID="{98888F26-0EF1-4A4A-AB2B-B4AFAF98B196}" presName="vertTwo" presStyleCnt="0"/>
      <dgm:spPr/>
    </dgm:pt>
    <dgm:pt modelId="{4922D8BE-7011-487C-AA7E-A407C8F4F96D}" type="pres">
      <dgm:prSet presAssocID="{98888F26-0EF1-4A4A-AB2B-B4AFAF98B196}" presName="txTwo" presStyleLbl="node2" presStyleIdx="3" presStyleCnt="5" custScaleX="71073" custScaleY="43612" custLinFactX="23645" custLinFactY="6756" custLinFactNeighborX="100000" custLinFactNeighborY="100000">
        <dgm:presLayoutVars>
          <dgm:chPref val="3"/>
        </dgm:presLayoutVars>
      </dgm:prSet>
      <dgm:spPr/>
      <dgm:t>
        <a:bodyPr/>
        <a:lstStyle/>
        <a:p>
          <a:endParaRPr lang="en-IE"/>
        </a:p>
      </dgm:t>
    </dgm:pt>
    <dgm:pt modelId="{CC59CB1D-195D-45C3-B454-97853D9F2DCB}" type="pres">
      <dgm:prSet presAssocID="{98888F26-0EF1-4A4A-AB2B-B4AFAF98B196}" presName="horzTwo" presStyleCnt="0"/>
      <dgm:spPr/>
    </dgm:pt>
    <dgm:pt modelId="{13F31D26-2368-41C3-AB68-80C1A2B9F38D}" type="pres">
      <dgm:prSet presAssocID="{6AE2E416-9935-4A84-A9BF-CA8C70E22AF0}" presName="sibSpaceTwo" presStyleCnt="0"/>
      <dgm:spPr/>
    </dgm:pt>
    <dgm:pt modelId="{BBC20863-6956-40A8-A275-20431DA63CB6}" type="pres">
      <dgm:prSet presAssocID="{4C7C3120-109C-48C4-A4DF-408F9FA9BCFA}" presName="vertTwo" presStyleCnt="0"/>
      <dgm:spPr/>
    </dgm:pt>
    <dgm:pt modelId="{124E0AB8-A9BF-4E4D-8B1F-B0DE7E0B7D22}" type="pres">
      <dgm:prSet presAssocID="{4C7C3120-109C-48C4-A4DF-408F9FA9BCFA}" presName="txTwo" presStyleLbl="node2" presStyleIdx="4" presStyleCnt="5" custScaleX="75736" custScaleY="43089" custLinFactX="37312" custLinFactNeighborX="100000" custLinFactNeighborY="97914">
        <dgm:presLayoutVars>
          <dgm:chPref val="3"/>
        </dgm:presLayoutVars>
      </dgm:prSet>
      <dgm:spPr/>
      <dgm:t>
        <a:bodyPr/>
        <a:lstStyle/>
        <a:p>
          <a:endParaRPr lang="en-IE"/>
        </a:p>
      </dgm:t>
    </dgm:pt>
    <dgm:pt modelId="{45C32705-CBCD-4D72-A213-452BA514D9CC}" type="pres">
      <dgm:prSet presAssocID="{4C7C3120-109C-48C4-A4DF-408F9FA9BCFA}" presName="horzTwo" presStyleCnt="0"/>
      <dgm:spPr/>
    </dgm:pt>
    <dgm:pt modelId="{2917B92D-63F0-4690-AE10-7BB47097BEF4}" type="pres">
      <dgm:prSet presAssocID="{630D1F7E-C738-4C74-8097-685924A49C74}" presName="sibSpaceOne" presStyleCnt="0"/>
      <dgm:spPr/>
    </dgm:pt>
    <dgm:pt modelId="{4D41791B-CC01-462D-A58A-20405DB347EE}" type="pres">
      <dgm:prSet presAssocID="{5CA30407-DC1D-4BF1-A945-CC1F25F7F644}" presName="vertOne" presStyleCnt="0"/>
      <dgm:spPr/>
    </dgm:pt>
    <dgm:pt modelId="{D2D0FE12-D1C5-4886-A357-301F03048AFC}" type="pres">
      <dgm:prSet presAssocID="{5CA30407-DC1D-4BF1-A945-CC1F25F7F644}" presName="txOne" presStyleLbl="node0" presStyleIdx="1" presStyleCnt="3" custScaleX="149477" custScaleY="35270" custLinFactX="-100000" custLinFactNeighborX="-178419" custLinFactNeighborY="846">
        <dgm:presLayoutVars>
          <dgm:chPref val="3"/>
        </dgm:presLayoutVars>
      </dgm:prSet>
      <dgm:spPr/>
      <dgm:t>
        <a:bodyPr/>
        <a:lstStyle/>
        <a:p>
          <a:endParaRPr lang="en-IE"/>
        </a:p>
      </dgm:t>
    </dgm:pt>
    <dgm:pt modelId="{903DC676-C7A0-4D7D-A416-E70B2A7CEFC8}" type="pres">
      <dgm:prSet presAssocID="{5CA30407-DC1D-4BF1-A945-CC1F25F7F644}" presName="horzOne" presStyleCnt="0"/>
      <dgm:spPr/>
    </dgm:pt>
    <dgm:pt modelId="{D4686111-9E35-469A-B204-36D11AE5DC14}" type="pres">
      <dgm:prSet presAssocID="{9CEC1103-68B4-4B4D-8A40-336315AEBDF5}" presName="sibSpaceOne" presStyleCnt="0"/>
      <dgm:spPr/>
    </dgm:pt>
    <dgm:pt modelId="{7E468A1C-14B3-432E-BB42-66557D5E044B}" type="pres">
      <dgm:prSet presAssocID="{AA7DC555-36A6-4256-BBF8-567327A3E2EA}" presName="vertOne" presStyleCnt="0"/>
      <dgm:spPr/>
    </dgm:pt>
    <dgm:pt modelId="{60FEE7BD-B0A2-4C72-BE95-2FF4154D1F8C}" type="pres">
      <dgm:prSet presAssocID="{AA7DC555-36A6-4256-BBF8-567327A3E2EA}" presName="txOne" presStyleLbl="node0" presStyleIdx="2" presStyleCnt="3" custScaleX="144430" custScaleY="35398" custLinFactX="-78284" custLinFactNeighborX="-100000" custLinFactNeighborY="846">
        <dgm:presLayoutVars>
          <dgm:chPref val="3"/>
        </dgm:presLayoutVars>
      </dgm:prSet>
      <dgm:spPr/>
      <dgm:t>
        <a:bodyPr/>
        <a:lstStyle/>
        <a:p>
          <a:endParaRPr lang="en-IE"/>
        </a:p>
      </dgm:t>
    </dgm:pt>
    <dgm:pt modelId="{9DE497BA-4830-4A00-8F48-38FBC31E33FC}" type="pres">
      <dgm:prSet presAssocID="{AA7DC555-36A6-4256-BBF8-567327A3E2EA}" presName="horzOne" presStyleCnt="0"/>
      <dgm:spPr/>
    </dgm:pt>
  </dgm:ptLst>
  <dgm:cxnLst>
    <dgm:cxn modelId="{20AEBD9B-3EB5-4A7A-8BFC-A0CB8CB90A0D}" srcId="{EB5F6B1D-1EC7-4EFF-82AF-76167939D628}" destId="{BCF0B295-3775-474D-B1AB-92BC5A7F9B9C}" srcOrd="0" destOrd="0" parTransId="{0D69AB45-9B6C-469D-AC7C-22F54DEA6B38}" sibTransId="{A63DB3B9-F881-4789-A575-CEB64B8C99D9}"/>
    <dgm:cxn modelId="{A4E23FB8-8D04-408D-BB52-E8F16FFB1C5E}" type="presOf" srcId="{AA7DC555-36A6-4256-BBF8-567327A3E2EA}" destId="{60FEE7BD-B0A2-4C72-BE95-2FF4154D1F8C}" srcOrd="0" destOrd="0" presId="urn:microsoft.com/office/officeart/2005/8/layout/hierarchy4"/>
    <dgm:cxn modelId="{EDA455E9-A03B-44F5-B9E9-D2B65B571128}" type="presOf" srcId="{0B7DD310-1526-42D4-9229-29F2CACBF54D}" destId="{1F7544A4-917F-47A0-A815-3073D7C978EC}" srcOrd="0" destOrd="0" presId="urn:microsoft.com/office/officeart/2005/8/layout/hierarchy4"/>
    <dgm:cxn modelId="{4381EB3A-7D24-4FA2-AFFE-9AED2B81D8B5}" srcId="{EB5F6B1D-1EC7-4EFF-82AF-76167939D628}" destId="{4C7C3120-109C-48C4-A4DF-408F9FA9BCFA}" srcOrd="4" destOrd="0" parTransId="{2CEE5D0C-A868-4F85-9F1F-8D80CDFFA138}" sibTransId="{6A141906-C10A-4EEE-BEE7-84DAA29EBA47}"/>
    <dgm:cxn modelId="{B99FCA0C-4381-4576-B837-29F9A68ECF46}" type="presOf" srcId="{EB5F6B1D-1EC7-4EFF-82AF-76167939D628}" destId="{A8AAE9ED-140E-44A9-B81B-73924E710222}" srcOrd="0" destOrd="0" presId="urn:microsoft.com/office/officeart/2005/8/layout/hierarchy4"/>
    <dgm:cxn modelId="{AD55B72C-DBF5-43A4-91FB-F2475BECD2DE}" type="presOf" srcId="{BCF0B295-3775-474D-B1AB-92BC5A7F9B9C}" destId="{9DAFE4BF-A999-4857-8AFA-90D5D861CBEB}" srcOrd="0" destOrd="0" presId="urn:microsoft.com/office/officeart/2005/8/layout/hierarchy4"/>
    <dgm:cxn modelId="{ABA45EC8-ADD9-4BE7-AD33-DBE861DAAA22}" type="presOf" srcId="{98888F26-0EF1-4A4A-AB2B-B4AFAF98B196}" destId="{4922D8BE-7011-487C-AA7E-A407C8F4F96D}" srcOrd="0" destOrd="0" presId="urn:microsoft.com/office/officeart/2005/8/layout/hierarchy4"/>
    <dgm:cxn modelId="{26458544-4CEF-4CF0-BD4A-1320D7AE9086}" srcId="{0B7DD310-1526-42D4-9229-29F2CACBF54D}" destId="{0868D19D-767F-4E7C-B0DE-5495DCDB242E}" srcOrd="0" destOrd="0" parTransId="{7C20D231-0102-4634-9C62-0BF1AFDE8E3F}" sibTransId="{CE3FA22F-49C8-4FA6-83A5-C87ECE7A3B1F}"/>
    <dgm:cxn modelId="{0AEC9787-921D-4540-9416-E79FE7252A7F}" srcId="{AACE2938-C9C9-4DA3-A18A-DCAD0F69DA2E}" destId="{AA7DC555-36A6-4256-BBF8-567327A3E2EA}" srcOrd="2" destOrd="0" parTransId="{C1E7A9EF-B2FF-4AD0-B0B3-EA8E50DB7508}" sibTransId="{519C8498-F905-41FA-89FD-17291D222E04}"/>
    <dgm:cxn modelId="{BE9F4E61-8E0D-43AF-A35E-C9C1A2A0C75B}" type="presOf" srcId="{5CA30407-DC1D-4BF1-A945-CC1F25F7F644}" destId="{D2D0FE12-D1C5-4886-A357-301F03048AFC}" srcOrd="0" destOrd="0" presId="urn:microsoft.com/office/officeart/2005/8/layout/hierarchy4"/>
    <dgm:cxn modelId="{99F417EC-D6A6-4428-A075-1597D9828227}" type="presOf" srcId="{0868D19D-767F-4E7C-B0DE-5495DCDB242E}" destId="{BCDB6629-E219-4352-9265-24E6120687E1}" srcOrd="0" destOrd="0" presId="urn:microsoft.com/office/officeart/2005/8/layout/hierarchy4"/>
    <dgm:cxn modelId="{87628C64-1209-4F03-8810-83106DED0121}" type="presOf" srcId="{AACE2938-C9C9-4DA3-A18A-DCAD0F69DA2E}" destId="{73DF747C-0751-4718-BDF0-066D700546E8}" srcOrd="0" destOrd="0" presId="urn:microsoft.com/office/officeart/2005/8/layout/hierarchy4"/>
    <dgm:cxn modelId="{881CFD50-E06C-45CF-8B43-482E3D747FF2}" srcId="{EB5F6B1D-1EC7-4EFF-82AF-76167939D628}" destId="{0B7DD310-1526-42D4-9229-29F2CACBF54D}" srcOrd="1" destOrd="0" parTransId="{CECB74EC-873B-463A-A248-63408CB87D13}" sibTransId="{D4C63DCA-A2B0-4B71-84B3-AD8FDD391F26}"/>
    <dgm:cxn modelId="{93BCF013-1D6E-4EB2-A2D0-4016119DC5E6}" type="presOf" srcId="{E1B3992E-2F36-4216-8F37-B4D83F126E5A}" destId="{B8E9992A-BC75-4BFB-8EBA-2FDD5EC8B6ED}" srcOrd="0" destOrd="0" presId="urn:microsoft.com/office/officeart/2005/8/layout/hierarchy4"/>
    <dgm:cxn modelId="{B5A92705-BCA3-477F-86AE-53FEE2A080D8}" srcId="{AACE2938-C9C9-4DA3-A18A-DCAD0F69DA2E}" destId="{5CA30407-DC1D-4BF1-A945-CC1F25F7F644}" srcOrd="1" destOrd="0" parTransId="{87F655D3-8D85-4DF6-94AA-338287F7EAEA}" sibTransId="{9CEC1103-68B4-4B4D-8A40-336315AEBDF5}"/>
    <dgm:cxn modelId="{248D2594-8C4B-44D1-BA5D-662974D30431}" type="presOf" srcId="{4A58CEDC-5B99-45C5-A6ED-2D1DE097C1E3}" destId="{9D2003C8-72CD-4BC5-ABC7-7CB6BA444814}" srcOrd="0" destOrd="0" presId="urn:microsoft.com/office/officeart/2005/8/layout/hierarchy4"/>
    <dgm:cxn modelId="{FFD743CE-D71E-4005-85B7-8AD632CAC093}" srcId="{EB5F6B1D-1EC7-4EFF-82AF-76167939D628}" destId="{98888F26-0EF1-4A4A-AB2B-B4AFAF98B196}" srcOrd="3" destOrd="0" parTransId="{6247D5CC-15C4-4E99-9C22-F99773DCA352}" sibTransId="{6AE2E416-9935-4A84-A9BF-CA8C70E22AF0}"/>
    <dgm:cxn modelId="{5B2E8BAC-458C-4126-8923-B5F3C4B7A412}" srcId="{EB5F6B1D-1EC7-4EFF-82AF-76167939D628}" destId="{4A58CEDC-5B99-45C5-A6ED-2D1DE097C1E3}" srcOrd="2" destOrd="0" parTransId="{952079D5-9C64-4B27-98C6-DBE6A6423DB2}" sibTransId="{E46A4726-4A3E-4B1D-8C9B-3876D1BA152F}"/>
    <dgm:cxn modelId="{6DB46C3D-AB4F-46D0-BEF7-5369DD966E29}" srcId="{BCF0B295-3775-474D-B1AB-92BC5A7F9B9C}" destId="{E1B3992E-2F36-4216-8F37-B4D83F126E5A}" srcOrd="0" destOrd="0" parTransId="{5DD47580-DCDA-4B22-8016-E8CDDAFA9210}" sibTransId="{543FDB21-32CA-4082-996B-C1DA58A9D317}"/>
    <dgm:cxn modelId="{C496DBCB-7B8F-4868-BF52-F2103BD297DA}" srcId="{AACE2938-C9C9-4DA3-A18A-DCAD0F69DA2E}" destId="{EB5F6B1D-1EC7-4EFF-82AF-76167939D628}" srcOrd="0" destOrd="0" parTransId="{0B714A0C-73AE-40DA-B9DB-CD4B88B4F9FE}" sibTransId="{630D1F7E-C738-4C74-8097-685924A49C74}"/>
    <dgm:cxn modelId="{D62C9F8C-DD2C-4B18-8F00-879B46160354}" type="presOf" srcId="{4C7C3120-109C-48C4-A4DF-408F9FA9BCFA}" destId="{124E0AB8-A9BF-4E4D-8B1F-B0DE7E0B7D22}" srcOrd="0" destOrd="0" presId="urn:microsoft.com/office/officeart/2005/8/layout/hierarchy4"/>
    <dgm:cxn modelId="{A2DD54D4-1272-449E-B897-06CC7CE16B42}" type="presParOf" srcId="{73DF747C-0751-4718-BDF0-066D700546E8}" destId="{0447BDB9-2DCE-4202-BCF0-2D28EFB4C9B8}" srcOrd="0" destOrd="0" presId="urn:microsoft.com/office/officeart/2005/8/layout/hierarchy4"/>
    <dgm:cxn modelId="{47E8F07E-6753-4982-937B-98BDE6B6197D}" type="presParOf" srcId="{0447BDB9-2DCE-4202-BCF0-2D28EFB4C9B8}" destId="{A8AAE9ED-140E-44A9-B81B-73924E710222}" srcOrd="0" destOrd="0" presId="urn:microsoft.com/office/officeart/2005/8/layout/hierarchy4"/>
    <dgm:cxn modelId="{6C834335-26DA-49DD-8108-61B4FCF68A57}" type="presParOf" srcId="{0447BDB9-2DCE-4202-BCF0-2D28EFB4C9B8}" destId="{980AAE87-8141-41D2-BC10-4B81FF66AED6}" srcOrd="1" destOrd="0" presId="urn:microsoft.com/office/officeart/2005/8/layout/hierarchy4"/>
    <dgm:cxn modelId="{42A74ED9-EA9D-45C1-A7D0-EF0308D61C52}" type="presParOf" srcId="{0447BDB9-2DCE-4202-BCF0-2D28EFB4C9B8}" destId="{0AB96924-412B-4FAA-8E4B-016ABD033603}" srcOrd="2" destOrd="0" presId="urn:microsoft.com/office/officeart/2005/8/layout/hierarchy4"/>
    <dgm:cxn modelId="{5ED33E74-C8B6-42D0-9C57-840D0031E403}" type="presParOf" srcId="{0AB96924-412B-4FAA-8E4B-016ABD033603}" destId="{6BB0BE9E-4329-4F78-BBA5-BAD53C85C429}" srcOrd="0" destOrd="0" presId="urn:microsoft.com/office/officeart/2005/8/layout/hierarchy4"/>
    <dgm:cxn modelId="{30EBA17E-2475-41FE-8897-FB6FE4E8A9A2}" type="presParOf" srcId="{6BB0BE9E-4329-4F78-BBA5-BAD53C85C429}" destId="{9DAFE4BF-A999-4857-8AFA-90D5D861CBEB}" srcOrd="0" destOrd="0" presId="urn:microsoft.com/office/officeart/2005/8/layout/hierarchy4"/>
    <dgm:cxn modelId="{7299A3CF-6402-412A-897C-2048E20CB4A0}" type="presParOf" srcId="{6BB0BE9E-4329-4F78-BBA5-BAD53C85C429}" destId="{272A44B5-E7CC-45A8-8A40-52D61EE7F679}" srcOrd="1" destOrd="0" presId="urn:microsoft.com/office/officeart/2005/8/layout/hierarchy4"/>
    <dgm:cxn modelId="{8E9D3B20-B496-4967-8401-60B2B94845A5}" type="presParOf" srcId="{6BB0BE9E-4329-4F78-BBA5-BAD53C85C429}" destId="{3D6D8745-7DA3-4663-B85F-B18FDF15D84F}" srcOrd="2" destOrd="0" presId="urn:microsoft.com/office/officeart/2005/8/layout/hierarchy4"/>
    <dgm:cxn modelId="{F3F99051-2E10-423A-BED4-EF8DA2404226}" type="presParOf" srcId="{3D6D8745-7DA3-4663-B85F-B18FDF15D84F}" destId="{1685C9B6-0A87-4C46-BE83-E3E83A217321}" srcOrd="0" destOrd="0" presId="urn:microsoft.com/office/officeart/2005/8/layout/hierarchy4"/>
    <dgm:cxn modelId="{ADADDC0E-4471-41DF-9489-7BDA4D5BD378}" type="presParOf" srcId="{1685C9B6-0A87-4C46-BE83-E3E83A217321}" destId="{B8E9992A-BC75-4BFB-8EBA-2FDD5EC8B6ED}" srcOrd="0" destOrd="0" presId="urn:microsoft.com/office/officeart/2005/8/layout/hierarchy4"/>
    <dgm:cxn modelId="{80DF862C-AF5B-4727-B4D3-E7B40C1AA2E7}" type="presParOf" srcId="{1685C9B6-0A87-4C46-BE83-E3E83A217321}" destId="{98B1146A-F00B-4EDB-BD18-A3A938E073FC}" srcOrd="1" destOrd="0" presId="urn:microsoft.com/office/officeart/2005/8/layout/hierarchy4"/>
    <dgm:cxn modelId="{A8B4FAE7-A1B1-4494-B5EF-42AB27A26D73}" type="presParOf" srcId="{0AB96924-412B-4FAA-8E4B-016ABD033603}" destId="{DC657F9E-A65F-4B11-949F-0980FEB45520}" srcOrd="1" destOrd="0" presId="urn:microsoft.com/office/officeart/2005/8/layout/hierarchy4"/>
    <dgm:cxn modelId="{FFA5EEAA-4DB5-4E15-8FC2-A2DDFC8ECB30}" type="presParOf" srcId="{0AB96924-412B-4FAA-8E4B-016ABD033603}" destId="{9958A965-131F-4C25-807B-D557BC6D614F}" srcOrd="2" destOrd="0" presId="urn:microsoft.com/office/officeart/2005/8/layout/hierarchy4"/>
    <dgm:cxn modelId="{58D09104-6CD3-4014-8C3B-F5BE7D76634B}" type="presParOf" srcId="{9958A965-131F-4C25-807B-D557BC6D614F}" destId="{1F7544A4-917F-47A0-A815-3073D7C978EC}" srcOrd="0" destOrd="0" presId="urn:microsoft.com/office/officeart/2005/8/layout/hierarchy4"/>
    <dgm:cxn modelId="{EBA2A4F2-2149-4CE4-93E5-198C554B3540}" type="presParOf" srcId="{9958A965-131F-4C25-807B-D557BC6D614F}" destId="{371C5D2E-B5F3-4BC9-8432-51E23A873601}" srcOrd="1" destOrd="0" presId="urn:microsoft.com/office/officeart/2005/8/layout/hierarchy4"/>
    <dgm:cxn modelId="{AD06BFA0-72B6-4F5A-BEA4-97CF93A262E2}" type="presParOf" srcId="{9958A965-131F-4C25-807B-D557BC6D614F}" destId="{9333BAF6-D74B-44D7-A806-70843C1F8F57}" srcOrd="2" destOrd="0" presId="urn:microsoft.com/office/officeart/2005/8/layout/hierarchy4"/>
    <dgm:cxn modelId="{FA5CBF8F-017E-4794-8CFB-C545724A31BC}" type="presParOf" srcId="{9333BAF6-D74B-44D7-A806-70843C1F8F57}" destId="{88FFB6E0-6465-4CB2-817E-610CAC33E366}" srcOrd="0" destOrd="0" presId="urn:microsoft.com/office/officeart/2005/8/layout/hierarchy4"/>
    <dgm:cxn modelId="{139367C4-2DC1-4D12-8C3D-195204D86E93}" type="presParOf" srcId="{88FFB6E0-6465-4CB2-817E-610CAC33E366}" destId="{BCDB6629-E219-4352-9265-24E6120687E1}" srcOrd="0" destOrd="0" presId="urn:microsoft.com/office/officeart/2005/8/layout/hierarchy4"/>
    <dgm:cxn modelId="{54E602CA-D8B8-41D8-8236-FBAF06094A7D}" type="presParOf" srcId="{88FFB6E0-6465-4CB2-817E-610CAC33E366}" destId="{F1FE4C2D-CF9D-4DC5-B74E-4EA43C490CBC}" srcOrd="1" destOrd="0" presId="urn:microsoft.com/office/officeart/2005/8/layout/hierarchy4"/>
    <dgm:cxn modelId="{6B9BDB2E-197B-4321-8003-C55C0B9DC1C5}" type="presParOf" srcId="{0AB96924-412B-4FAA-8E4B-016ABD033603}" destId="{F77FC0D4-F060-436B-B2E2-B6080ABD2444}" srcOrd="3" destOrd="0" presId="urn:microsoft.com/office/officeart/2005/8/layout/hierarchy4"/>
    <dgm:cxn modelId="{CD967B9F-9827-4B8C-A143-85581F2B7224}" type="presParOf" srcId="{0AB96924-412B-4FAA-8E4B-016ABD033603}" destId="{1D41BF99-839E-49EB-B4D1-64C23763F458}" srcOrd="4" destOrd="0" presId="urn:microsoft.com/office/officeart/2005/8/layout/hierarchy4"/>
    <dgm:cxn modelId="{E08D4D3D-8801-451B-8B8F-6C2135C5BB09}" type="presParOf" srcId="{1D41BF99-839E-49EB-B4D1-64C23763F458}" destId="{9D2003C8-72CD-4BC5-ABC7-7CB6BA444814}" srcOrd="0" destOrd="0" presId="urn:microsoft.com/office/officeart/2005/8/layout/hierarchy4"/>
    <dgm:cxn modelId="{97433888-7B7D-4361-B28D-5F7839313135}" type="presParOf" srcId="{1D41BF99-839E-49EB-B4D1-64C23763F458}" destId="{19CAAE7C-6088-42DC-A302-1D1723E19096}" srcOrd="1" destOrd="0" presId="urn:microsoft.com/office/officeart/2005/8/layout/hierarchy4"/>
    <dgm:cxn modelId="{8372B1D7-1D9F-4E7C-9404-DD370A30C9C9}" type="presParOf" srcId="{0AB96924-412B-4FAA-8E4B-016ABD033603}" destId="{BE13EC19-C4B9-46A9-8140-46038C37F2C4}" srcOrd="5" destOrd="0" presId="urn:microsoft.com/office/officeart/2005/8/layout/hierarchy4"/>
    <dgm:cxn modelId="{04A71850-BA67-4713-A362-DA5C92F86A04}" type="presParOf" srcId="{0AB96924-412B-4FAA-8E4B-016ABD033603}" destId="{11E76716-81D6-4F90-A833-790F802173A2}" srcOrd="6" destOrd="0" presId="urn:microsoft.com/office/officeart/2005/8/layout/hierarchy4"/>
    <dgm:cxn modelId="{99C1709F-BA5B-4D13-BBB8-95B781FE40D0}" type="presParOf" srcId="{11E76716-81D6-4F90-A833-790F802173A2}" destId="{4922D8BE-7011-487C-AA7E-A407C8F4F96D}" srcOrd="0" destOrd="0" presId="urn:microsoft.com/office/officeart/2005/8/layout/hierarchy4"/>
    <dgm:cxn modelId="{93C7AED9-61C7-4AAC-9339-F90B59114647}" type="presParOf" srcId="{11E76716-81D6-4F90-A833-790F802173A2}" destId="{CC59CB1D-195D-45C3-B454-97853D9F2DCB}" srcOrd="1" destOrd="0" presId="urn:microsoft.com/office/officeart/2005/8/layout/hierarchy4"/>
    <dgm:cxn modelId="{334040C0-0C0F-494F-91B3-0D43A4A719B8}" type="presParOf" srcId="{0AB96924-412B-4FAA-8E4B-016ABD033603}" destId="{13F31D26-2368-41C3-AB68-80C1A2B9F38D}" srcOrd="7" destOrd="0" presId="urn:microsoft.com/office/officeart/2005/8/layout/hierarchy4"/>
    <dgm:cxn modelId="{0B83C74B-0186-4712-9166-1D70467B1A5B}" type="presParOf" srcId="{0AB96924-412B-4FAA-8E4B-016ABD033603}" destId="{BBC20863-6956-40A8-A275-20431DA63CB6}" srcOrd="8" destOrd="0" presId="urn:microsoft.com/office/officeart/2005/8/layout/hierarchy4"/>
    <dgm:cxn modelId="{83769A17-5A8F-4031-9D22-88AD2E35C62B}" type="presParOf" srcId="{BBC20863-6956-40A8-A275-20431DA63CB6}" destId="{124E0AB8-A9BF-4E4D-8B1F-B0DE7E0B7D22}" srcOrd="0" destOrd="0" presId="urn:microsoft.com/office/officeart/2005/8/layout/hierarchy4"/>
    <dgm:cxn modelId="{9E940705-E1A5-4F93-873F-FB8C8CBD61A3}" type="presParOf" srcId="{BBC20863-6956-40A8-A275-20431DA63CB6}" destId="{45C32705-CBCD-4D72-A213-452BA514D9CC}" srcOrd="1" destOrd="0" presId="urn:microsoft.com/office/officeart/2005/8/layout/hierarchy4"/>
    <dgm:cxn modelId="{66728897-4234-4490-BC7D-75F6A8AA7A91}" type="presParOf" srcId="{73DF747C-0751-4718-BDF0-066D700546E8}" destId="{2917B92D-63F0-4690-AE10-7BB47097BEF4}" srcOrd="1" destOrd="0" presId="urn:microsoft.com/office/officeart/2005/8/layout/hierarchy4"/>
    <dgm:cxn modelId="{67F483E6-7C1A-4A40-AA78-EA04EBFCCB26}" type="presParOf" srcId="{73DF747C-0751-4718-BDF0-066D700546E8}" destId="{4D41791B-CC01-462D-A58A-20405DB347EE}" srcOrd="2" destOrd="0" presId="urn:microsoft.com/office/officeart/2005/8/layout/hierarchy4"/>
    <dgm:cxn modelId="{000FEC37-8CB2-443A-86AC-81ADD83EDB5D}" type="presParOf" srcId="{4D41791B-CC01-462D-A58A-20405DB347EE}" destId="{D2D0FE12-D1C5-4886-A357-301F03048AFC}" srcOrd="0" destOrd="0" presId="urn:microsoft.com/office/officeart/2005/8/layout/hierarchy4"/>
    <dgm:cxn modelId="{E0FD2971-1369-4EA3-9FED-3ACE8B5F4F9D}" type="presParOf" srcId="{4D41791B-CC01-462D-A58A-20405DB347EE}" destId="{903DC676-C7A0-4D7D-A416-E70B2A7CEFC8}" srcOrd="1" destOrd="0" presId="urn:microsoft.com/office/officeart/2005/8/layout/hierarchy4"/>
    <dgm:cxn modelId="{29B20076-889C-4D21-8B52-DFAA4905D3A1}" type="presParOf" srcId="{73DF747C-0751-4718-BDF0-066D700546E8}" destId="{D4686111-9E35-469A-B204-36D11AE5DC14}" srcOrd="3" destOrd="0" presId="urn:microsoft.com/office/officeart/2005/8/layout/hierarchy4"/>
    <dgm:cxn modelId="{0D5340D8-806E-4FD4-B8DB-C3D61BDC553E}" type="presParOf" srcId="{73DF747C-0751-4718-BDF0-066D700546E8}" destId="{7E468A1C-14B3-432E-BB42-66557D5E044B}" srcOrd="4" destOrd="0" presId="urn:microsoft.com/office/officeart/2005/8/layout/hierarchy4"/>
    <dgm:cxn modelId="{B12883E6-6141-4003-8DD6-971FC4D44BBF}" type="presParOf" srcId="{7E468A1C-14B3-432E-BB42-66557D5E044B}" destId="{60FEE7BD-B0A2-4C72-BE95-2FF4154D1F8C}" srcOrd="0" destOrd="0" presId="urn:microsoft.com/office/officeart/2005/8/layout/hierarchy4"/>
    <dgm:cxn modelId="{40906D98-ED8A-44A9-8011-3E0E8D300E78}" type="presParOf" srcId="{7E468A1C-14B3-432E-BB42-66557D5E044B}" destId="{9DE497BA-4830-4A00-8F48-38FBC31E33FC}"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AAE9ED-140E-44A9-B81B-73924E710222}">
      <dsp:nvSpPr>
        <dsp:cNvPr id="0" name=""/>
        <dsp:cNvSpPr/>
      </dsp:nvSpPr>
      <dsp:spPr>
        <a:xfrm>
          <a:off x="7985" y="30262"/>
          <a:ext cx="1814107" cy="1048548"/>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IE" sz="1500" kern="1200" dirty="0" smtClean="0"/>
            <a:t>Wicklow County Council</a:t>
          </a:r>
          <a:endParaRPr lang="en-IE" sz="1500" kern="1200" dirty="0"/>
        </a:p>
      </dsp:txBody>
      <dsp:txXfrm>
        <a:off x="38696" y="60973"/>
        <a:ext cx="1752685" cy="987126"/>
      </dsp:txXfrm>
    </dsp:sp>
    <dsp:sp modelId="{9DAFE4BF-A999-4857-8AFA-90D5D861CBEB}">
      <dsp:nvSpPr>
        <dsp:cNvPr id="0" name=""/>
        <dsp:cNvSpPr/>
      </dsp:nvSpPr>
      <dsp:spPr>
        <a:xfrm>
          <a:off x="142025" y="3149641"/>
          <a:ext cx="1144156" cy="1376321"/>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IE" sz="1000" kern="1200" dirty="0" smtClean="0"/>
            <a:t>Administrator WSRP</a:t>
          </a:r>
        </a:p>
        <a:p>
          <a:pPr lvl="0" algn="ctr" defTabSz="444500">
            <a:lnSpc>
              <a:spcPct val="90000"/>
            </a:lnSpc>
            <a:spcBef>
              <a:spcPct val="0"/>
            </a:spcBef>
            <a:spcAft>
              <a:spcPct val="35000"/>
            </a:spcAft>
          </a:pPr>
          <a:r>
            <a:rPr lang="en-IE" sz="1000" kern="1200" dirty="0" smtClean="0"/>
            <a:t>Sandra Dunne</a:t>
          </a:r>
          <a:endParaRPr lang="en-IE" sz="1000" kern="1200" dirty="0"/>
        </a:p>
      </dsp:txBody>
      <dsp:txXfrm>
        <a:off x="175536" y="3183152"/>
        <a:ext cx="1077134" cy="1309299"/>
      </dsp:txXfrm>
    </dsp:sp>
    <dsp:sp modelId="{B8E9992A-BC75-4BFB-8EBA-2FDD5EC8B6ED}">
      <dsp:nvSpPr>
        <dsp:cNvPr id="0" name=""/>
        <dsp:cNvSpPr/>
      </dsp:nvSpPr>
      <dsp:spPr>
        <a:xfrm>
          <a:off x="2880317" y="1501853"/>
          <a:ext cx="2088447" cy="1379582"/>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IE" sz="1400" kern="1200" dirty="0" smtClean="0"/>
            <a:t>Coordinator Wicklow Sports &amp; Recreation Partnership</a:t>
          </a:r>
        </a:p>
        <a:p>
          <a:pPr lvl="0" algn="ctr" defTabSz="622300">
            <a:lnSpc>
              <a:spcPct val="90000"/>
            </a:lnSpc>
            <a:spcBef>
              <a:spcPct val="0"/>
            </a:spcBef>
            <a:spcAft>
              <a:spcPct val="35000"/>
            </a:spcAft>
          </a:pPr>
          <a:r>
            <a:rPr lang="en-IE" sz="1400" kern="1200" dirty="0" smtClean="0"/>
            <a:t>Aisling Hubbard</a:t>
          </a:r>
          <a:endParaRPr lang="en-IE" sz="1400" kern="1200" dirty="0"/>
        </a:p>
      </dsp:txBody>
      <dsp:txXfrm>
        <a:off x="2920724" y="1542260"/>
        <a:ext cx="2007633" cy="1298768"/>
      </dsp:txXfrm>
    </dsp:sp>
    <dsp:sp modelId="{1F7544A4-917F-47A0-A815-3073D7C978EC}">
      <dsp:nvSpPr>
        <dsp:cNvPr id="0" name=""/>
        <dsp:cNvSpPr/>
      </dsp:nvSpPr>
      <dsp:spPr>
        <a:xfrm>
          <a:off x="3048952" y="3197069"/>
          <a:ext cx="917043" cy="132889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IE" sz="1000" kern="1200" dirty="0" smtClean="0"/>
            <a:t>Community Sports Development Officer</a:t>
          </a:r>
        </a:p>
        <a:p>
          <a:pPr lvl="0" algn="ctr" defTabSz="444500">
            <a:lnSpc>
              <a:spcPct val="90000"/>
            </a:lnSpc>
            <a:spcBef>
              <a:spcPct val="0"/>
            </a:spcBef>
            <a:spcAft>
              <a:spcPct val="35000"/>
            </a:spcAft>
          </a:pPr>
          <a:r>
            <a:rPr lang="en-IE" sz="1000" kern="1200" dirty="0" smtClean="0"/>
            <a:t>(Vacant)</a:t>
          </a:r>
          <a:endParaRPr lang="en-IE" sz="1000" kern="1200" dirty="0"/>
        </a:p>
      </dsp:txBody>
      <dsp:txXfrm>
        <a:off x="3075811" y="3223928"/>
        <a:ext cx="863325" cy="1275175"/>
      </dsp:txXfrm>
    </dsp:sp>
    <dsp:sp modelId="{BCDB6629-E219-4352-9265-24E6120687E1}">
      <dsp:nvSpPr>
        <dsp:cNvPr id="0" name=""/>
        <dsp:cNvSpPr/>
      </dsp:nvSpPr>
      <dsp:spPr>
        <a:xfrm>
          <a:off x="1754159" y="3204989"/>
          <a:ext cx="997822" cy="132096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IE" sz="1000" kern="1200" dirty="0" smtClean="0"/>
            <a:t>Community Sports Development Officer</a:t>
          </a:r>
        </a:p>
        <a:p>
          <a:pPr lvl="0" algn="ctr" defTabSz="444500">
            <a:lnSpc>
              <a:spcPct val="90000"/>
            </a:lnSpc>
            <a:spcBef>
              <a:spcPct val="0"/>
            </a:spcBef>
            <a:spcAft>
              <a:spcPct val="35000"/>
            </a:spcAft>
          </a:pPr>
          <a:r>
            <a:rPr lang="en-IE" sz="1000" kern="1200" dirty="0" smtClean="0"/>
            <a:t>Denise O’Shea</a:t>
          </a:r>
          <a:endParaRPr lang="en-IE" sz="1000" kern="1200" dirty="0"/>
        </a:p>
      </dsp:txBody>
      <dsp:txXfrm>
        <a:off x="1783384" y="3234214"/>
        <a:ext cx="939372" cy="1262514"/>
      </dsp:txXfrm>
    </dsp:sp>
    <dsp:sp modelId="{9D2003C8-72CD-4BC5-ABC7-7CB6BA444814}">
      <dsp:nvSpPr>
        <dsp:cNvPr id="0" name=""/>
        <dsp:cNvSpPr/>
      </dsp:nvSpPr>
      <dsp:spPr>
        <a:xfrm>
          <a:off x="4351826" y="3178038"/>
          <a:ext cx="857856" cy="134792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IE" sz="1000" kern="1200" dirty="0" smtClean="0"/>
            <a:t>Sports Inclusion Development Officer </a:t>
          </a:r>
        </a:p>
        <a:p>
          <a:pPr lvl="0" algn="ctr" defTabSz="444500">
            <a:lnSpc>
              <a:spcPct val="90000"/>
            </a:lnSpc>
            <a:spcBef>
              <a:spcPct val="0"/>
            </a:spcBef>
            <a:spcAft>
              <a:spcPct val="35000"/>
            </a:spcAft>
          </a:pPr>
          <a:r>
            <a:rPr lang="en-IE" sz="1000" kern="1200" dirty="0" smtClean="0"/>
            <a:t>Clara Jenkinson</a:t>
          </a:r>
          <a:endParaRPr lang="en-IE" sz="1000" kern="1200" dirty="0"/>
        </a:p>
      </dsp:txBody>
      <dsp:txXfrm>
        <a:off x="4376952" y="3203164"/>
        <a:ext cx="807604" cy="1297672"/>
      </dsp:txXfrm>
    </dsp:sp>
    <dsp:sp modelId="{4922D8BE-7011-487C-AA7E-A407C8F4F96D}">
      <dsp:nvSpPr>
        <dsp:cNvPr id="0" name=""/>
        <dsp:cNvSpPr/>
      </dsp:nvSpPr>
      <dsp:spPr>
        <a:xfrm>
          <a:off x="5637795" y="3220977"/>
          <a:ext cx="805550" cy="130498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IE" sz="1000" kern="1200" dirty="0" smtClean="0"/>
            <a:t>Strategic Promotions Officer</a:t>
          </a:r>
        </a:p>
        <a:p>
          <a:pPr lvl="0" algn="ctr" defTabSz="444500">
            <a:lnSpc>
              <a:spcPct val="90000"/>
            </a:lnSpc>
            <a:spcBef>
              <a:spcPct val="0"/>
            </a:spcBef>
            <a:spcAft>
              <a:spcPct val="35000"/>
            </a:spcAft>
          </a:pPr>
          <a:r>
            <a:rPr lang="en-IE" sz="1000" kern="1200" dirty="0" smtClean="0"/>
            <a:t>(Vacant)</a:t>
          </a:r>
          <a:endParaRPr lang="en-IE" sz="1000" kern="1200" dirty="0"/>
        </a:p>
      </dsp:txBody>
      <dsp:txXfrm>
        <a:off x="5661389" y="3244571"/>
        <a:ext cx="758362" cy="1257797"/>
      </dsp:txXfrm>
    </dsp:sp>
    <dsp:sp modelId="{124E0AB8-A9BF-4E4D-8B1F-B0DE7E0B7D22}">
      <dsp:nvSpPr>
        <dsp:cNvPr id="0" name=""/>
        <dsp:cNvSpPr/>
      </dsp:nvSpPr>
      <dsp:spPr>
        <a:xfrm>
          <a:off x="6693456" y="3236626"/>
          <a:ext cx="858401" cy="128933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IE" sz="1000" kern="1200" dirty="0" smtClean="0"/>
            <a:t>Healthy Wicklow Coordinator</a:t>
          </a:r>
        </a:p>
        <a:p>
          <a:pPr lvl="0" algn="ctr" defTabSz="444500">
            <a:lnSpc>
              <a:spcPct val="90000"/>
            </a:lnSpc>
            <a:spcBef>
              <a:spcPct val="0"/>
            </a:spcBef>
            <a:spcAft>
              <a:spcPct val="35000"/>
            </a:spcAft>
          </a:pPr>
          <a:r>
            <a:rPr lang="en-IE" sz="1000" kern="1200" dirty="0" smtClean="0"/>
            <a:t>Lorraine Dunne</a:t>
          </a:r>
        </a:p>
        <a:p>
          <a:pPr lvl="0" algn="ctr" defTabSz="444500">
            <a:lnSpc>
              <a:spcPct val="90000"/>
            </a:lnSpc>
            <a:spcBef>
              <a:spcPct val="0"/>
            </a:spcBef>
            <a:spcAft>
              <a:spcPct val="35000"/>
            </a:spcAft>
          </a:pPr>
          <a:endParaRPr lang="en-IE" sz="1000" kern="1200" dirty="0"/>
        </a:p>
      </dsp:txBody>
      <dsp:txXfrm>
        <a:off x="6718598" y="3261768"/>
        <a:ext cx="808117" cy="1239052"/>
      </dsp:txXfrm>
    </dsp:sp>
    <dsp:sp modelId="{D2D0FE12-D1C5-4886-A357-301F03048AFC}">
      <dsp:nvSpPr>
        <dsp:cNvPr id="0" name=""/>
        <dsp:cNvSpPr/>
      </dsp:nvSpPr>
      <dsp:spPr>
        <a:xfrm>
          <a:off x="3024338" y="26161"/>
          <a:ext cx="1697504" cy="1055371"/>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IE" sz="1500" kern="1200" dirty="0" smtClean="0"/>
            <a:t>Committee of Wicklow Sports &amp; Recreation Partnership</a:t>
          </a:r>
          <a:endParaRPr lang="en-IE" sz="1500" kern="1200" dirty="0"/>
        </a:p>
      </dsp:txBody>
      <dsp:txXfrm>
        <a:off x="3055249" y="57072"/>
        <a:ext cx="1635682" cy="993549"/>
      </dsp:txXfrm>
    </dsp:sp>
    <dsp:sp modelId="{60FEE7BD-B0A2-4C72-BE95-2FF4154D1F8C}">
      <dsp:nvSpPr>
        <dsp:cNvPr id="0" name=""/>
        <dsp:cNvSpPr/>
      </dsp:nvSpPr>
      <dsp:spPr>
        <a:xfrm>
          <a:off x="6049604" y="26161"/>
          <a:ext cx="1640189" cy="1059201"/>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IE" sz="1500" kern="1200" dirty="0" smtClean="0"/>
            <a:t>Sport Ireland</a:t>
          </a:r>
          <a:endParaRPr lang="en-IE" sz="1500" kern="1200" dirty="0"/>
        </a:p>
      </dsp:txBody>
      <dsp:txXfrm>
        <a:off x="6080627" y="57184"/>
        <a:ext cx="1578143" cy="99715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E"/>
          </a:p>
        </p:txBody>
      </p:sp>
      <p:sp>
        <p:nvSpPr>
          <p:cNvPr id="4" name="Date Placeholder 3"/>
          <p:cNvSpPr>
            <a:spLocks noGrp="1"/>
          </p:cNvSpPr>
          <p:nvPr>
            <p:ph type="dt" sz="half" idx="10"/>
          </p:nvPr>
        </p:nvSpPr>
        <p:spPr/>
        <p:txBody>
          <a:bodyPr/>
          <a:lstStyle/>
          <a:p>
            <a:fld id="{F1569AC8-3932-4BB5-9F19-5073644C63C5}" type="datetimeFigureOut">
              <a:rPr lang="en-IE" smtClean="0"/>
              <a:t>17/08/2022</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8D24C9F8-74A4-4418-81F2-3374B0292A45}" type="slidenum">
              <a:rPr lang="en-IE" smtClean="0"/>
              <a:t>‹#›</a:t>
            </a:fld>
            <a:endParaRPr lang="en-IE"/>
          </a:p>
        </p:txBody>
      </p:sp>
    </p:spTree>
    <p:extLst>
      <p:ext uri="{BB962C8B-B14F-4D97-AF65-F5344CB8AC3E}">
        <p14:creationId xmlns:p14="http://schemas.microsoft.com/office/powerpoint/2010/main" val="3896712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F1569AC8-3932-4BB5-9F19-5073644C63C5}" type="datetimeFigureOut">
              <a:rPr lang="en-IE" smtClean="0"/>
              <a:t>17/08/2022</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8D24C9F8-74A4-4418-81F2-3374B0292A45}" type="slidenum">
              <a:rPr lang="en-IE" smtClean="0"/>
              <a:t>‹#›</a:t>
            </a:fld>
            <a:endParaRPr lang="en-IE"/>
          </a:p>
        </p:txBody>
      </p:sp>
    </p:spTree>
    <p:extLst>
      <p:ext uri="{BB962C8B-B14F-4D97-AF65-F5344CB8AC3E}">
        <p14:creationId xmlns:p14="http://schemas.microsoft.com/office/powerpoint/2010/main" val="816086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1569AC8-3932-4BB5-9F19-5073644C63C5}" type="datetimeFigureOut">
              <a:rPr lang="en-IE" smtClean="0"/>
              <a:t>17/08/2022</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8D24C9F8-74A4-4418-81F2-3374B0292A45}" type="slidenum">
              <a:rPr lang="en-IE" smtClean="0"/>
              <a:t>‹#›</a:t>
            </a:fld>
            <a:endParaRPr lang="en-IE"/>
          </a:p>
        </p:txBody>
      </p:sp>
    </p:spTree>
    <p:extLst>
      <p:ext uri="{BB962C8B-B14F-4D97-AF65-F5344CB8AC3E}">
        <p14:creationId xmlns:p14="http://schemas.microsoft.com/office/powerpoint/2010/main" val="5964888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Date Placeholder 4"/>
          <p:cNvSpPr>
            <a:spLocks noGrp="1"/>
          </p:cNvSpPr>
          <p:nvPr>
            <p:ph type="dt" sz="half" idx="10"/>
          </p:nvPr>
        </p:nvSpPr>
        <p:spPr/>
        <p:txBody>
          <a:bodyPr/>
          <a:lstStyle/>
          <a:p>
            <a:fld id="{F1569AC8-3932-4BB5-9F19-5073644C63C5}" type="datetimeFigureOut">
              <a:rPr lang="en-IE" smtClean="0"/>
              <a:t>17/08/2022</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8D24C9F8-74A4-4418-81F2-3374B0292A45}" type="slidenum">
              <a:rPr lang="en-IE" smtClean="0"/>
              <a:t>‹#›</a:t>
            </a:fld>
            <a:endParaRPr lang="en-IE"/>
          </a:p>
        </p:txBody>
      </p:sp>
    </p:spTree>
    <p:extLst>
      <p:ext uri="{BB962C8B-B14F-4D97-AF65-F5344CB8AC3E}">
        <p14:creationId xmlns:p14="http://schemas.microsoft.com/office/powerpoint/2010/main" val="41754540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7" name="Date Placeholder 6"/>
          <p:cNvSpPr>
            <a:spLocks noGrp="1"/>
          </p:cNvSpPr>
          <p:nvPr>
            <p:ph type="dt" sz="half" idx="10"/>
          </p:nvPr>
        </p:nvSpPr>
        <p:spPr/>
        <p:txBody>
          <a:bodyPr/>
          <a:lstStyle/>
          <a:p>
            <a:fld id="{F1569AC8-3932-4BB5-9F19-5073644C63C5}" type="datetimeFigureOut">
              <a:rPr lang="en-IE" smtClean="0"/>
              <a:t>17/08/2022</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8D24C9F8-74A4-4418-81F2-3374B0292A45}" type="slidenum">
              <a:rPr lang="en-IE" smtClean="0"/>
              <a:t>‹#›</a:t>
            </a:fld>
            <a:endParaRPr lang="en-IE"/>
          </a:p>
        </p:txBody>
      </p:sp>
    </p:spTree>
    <p:extLst>
      <p:ext uri="{BB962C8B-B14F-4D97-AF65-F5344CB8AC3E}">
        <p14:creationId xmlns:p14="http://schemas.microsoft.com/office/powerpoint/2010/main" val="2302631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Date Placeholder 2"/>
          <p:cNvSpPr>
            <a:spLocks noGrp="1"/>
          </p:cNvSpPr>
          <p:nvPr>
            <p:ph type="dt" sz="half" idx="10"/>
          </p:nvPr>
        </p:nvSpPr>
        <p:spPr/>
        <p:txBody>
          <a:bodyPr/>
          <a:lstStyle/>
          <a:p>
            <a:fld id="{F1569AC8-3932-4BB5-9F19-5073644C63C5}" type="datetimeFigureOut">
              <a:rPr lang="en-IE" smtClean="0"/>
              <a:t>17/08/2022</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8D24C9F8-74A4-4418-81F2-3374B0292A45}" type="slidenum">
              <a:rPr lang="en-IE" smtClean="0"/>
              <a:t>‹#›</a:t>
            </a:fld>
            <a:endParaRPr lang="en-IE"/>
          </a:p>
        </p:txBody>
      </p:sp>
    </p:spTree>
    <p:extLst>
      <p:ext uri="{BB962C8B-B14F-4D97-AF65-F5344CB8AC3E}">
        <p14:creationId xmlns:p14="http://schemas.microsoft.com/office/powerpoint/2010/main" val="42056226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569AC8-3932-4BB5-9F19-5073644C63C5}" type="datetimeFigureOut">
              <a:rPr lang="en-IE" smtClean="0"/>
              <a:t>17/08/2022</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8D24C9F8-74A4-4418-81F2-3374B0292A45}" type="slidenum">
              <a:rPr lang="en-IE" smtClean="0"/>
              <a:t>‹#›</a:t>
            </a:fld>
            <a:endParaRPr lang="en-IE"/>
          </a:p>
        </p:txBody>
      </p:sp>
    </p:spTree>
    <p:extLst>
      <p:ext uri="{BB962C8B-B14F-4D97-AF65-F5344CB8AC3E}">
        <p14:creationId xmlns:p14="http://schemas.microsoft.com/office/powerpoint/2010/main" val="2102618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1569AC8-3932-4BB5-9F19-5073644C63C5}" type="datetimeFigureOut">
              <a:rPr lang="en-IE" smtClean="0"/>
              <a:t>17/08/2022</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8D24C9F8-74A4-4418-81F2-3374B0292A45}" type="slidenum">
              <a:rPr lang="en-IE" smtClean="0"/>
              <a:t>‹#›</a:t>
            </a:fld>
            <a:endParaRPr lang="en-IE"/>
          </a:p>
        </p:txBody>
      </p:sp>
    </p:spTree>
    <p:extLst>
      <p:ext uri="{BB962C8B-B14F-4D97-AF65-F5344CB8AC3E}">
        <p14:creationId xmlns:p14="http://schemas.microsoft.com/office/powerpoint/2010/main" val="3724451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1569AC8-3932-4BB5-9F19-5073644C63C5}" type="datetimeFigureOut">
              <a:rPr lang="en-IE" smtClean="0"/>
              <a:t>17/08/2022</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8D24C9F8-74A4-4418-81F2-3374B0292A45}" type="slidenum">
              <a:rPr lang="en-IE" smtClean="0"/>
              <a:t>‹#›</a:t>
            </a:fld>
            <a:endParaRPr lang="en-IE"/>
          </a:p>
        </p:txBody>
      </p:sp>
    </p:spTree>
    <p:extLst>
      <p:ext uri="{BB962C8B-B14F-4D97-AF65-F5344CB8AC3E}">
        <p14:creationId xmlns:p14="http://schemas.microsoft.com/office/powerpoint/2010/main" val="1315852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F1569AC8-3932-4BB5-9F19-5073644C63C5}" type="datetimeFigureOut">
              <a:rPr lang="en-IE" smtClean="0"/>
              <a:t>17/08/2022</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8D24C9F8-74A4-4418-81F2-3374B0292A45}" type="slidenum">
              <a:rPr lang="en-IE" smtClean="0"/>
              <a:t>‹#›</a:t>
            </a:fld>
            <a:endParaRPr lang="en-IE"/>
          </a:p>
        </p:txBody>
      </p:sp>
    </p:spTree>
    <p:extLst>
      <p:ext uri="{BB962C8B-B14F-4D97-AF65-F5344CB8AC3E}">
        <p14:creationId xmlns:p14="http://schemas.microsoft.com/office/powerpoint/2010/main" val="34488316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F1569AC8-3932-4BB5-9F19-5073644C63C5}" type="datetimeFigureOut">
              <a:rPr lang="en-IE" smtClean="0"/>
              <a:t>17/08/2022</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8D24C9F8-74A4-4418-81F2-3374B0292A45}" type="slidenum">
              <a:rPr lang="en-IE" smtClean="0"/>
              <a:t>‹#›</a:t>
            </a:fld>
            <a:endParaRPr lang="en-IE"/>
          </a:p>
        </p:txBody>
      </p:sp>
    </p:spTree>
    <p:extLst>
      <p:ext uri="{BB962C8B-B14F-4D97-AF65-F5344CB8AC3E}">
        <p14:creationId xmlns:p14="http://schemas.microsoft.com/office/powerpoint/2010/main" val="42601416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569AC8-3932-4BB5-9F19-5073644C63C5}" type="datetimeFigureOut">
              <a:rPr lang="en-IE" smtClean="0"/>
              <a:t>17/08/2022</a:t>
            </a:fld>
            <a:endParaRPr lang="en-I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24C9F8-74A4-4418-81F2-3374B0292A45}" type="slidenum">
              <a:rPr lang="en-IE" smtClean="0"/>
              <a:t>‹#›</a:t>
            </a:fld>
            <a:endParaRPr lang="en-IE"/>
          </a:p>
        </p:txBody>
      </p:sp>
    </p:spTree>
    <p:extLst>
      <p:ext uri="{BB962C8B-B14F-4D97-AF65-F5344CB8AC3E}">
        <p14:creationId xmlns:p14="http://schemas.microsoft.com/office/powerpoint/2010/main" val="21359380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cid:17d56b2e6a3135e8d341" TargetMode="External"/><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cid:F6BF426E-A7A6-41F0-B4E5-75E343003E8F-L0-001" TargetMode="External"/><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764704"/>
            <a:ext cx="9144000" cy="1470025"/>
          </a:xfrm>
        </p:spPr>
        <p:txBody>
          <a:bodyPr/>
          <a:lstStyle/>
          <a:p>
            <a:r>
              <a:rPr lang="en-IE" dirty="0" smtClean="0"/>
              <a:t>Wicklow Sports &amp; Recreation Partnership</a:t>
            </a:r>
            <a:endParaRPr lang="en-IE" dirty="0"/>
          </a:p>
        </p:txBody>
      </p:sp>
      <p:sp>
        <p:nvSpPr>
          <p:cNvPr id="3" name="Subtitle 2"/>
          <p:cNvSpPr>
            <a:spLocks noGrp="1"/>
          </p:cNvSpPr>
          <p:nvPr>
            <p:ph type="subTitle" idx="1"/>
          </p:nvPr>
        </p:nvSpPr>
        <p:spPr>
          <a:xfrm>
            <a:off x="0" y="2276872"/>
            <a:ext cx="9144000" cy="1752600"/>
          </a:xfrm>
        </p:spPr>
        <p:txBody>
          <a:bodyPr/>
          <a:lstStyle/>
          <a:p>
            <a:r>
              <a:rPr lang="en-IE" dirty="0" smtClean="0"/>
              <a:t>End of Year Review 2021</a:t>
            </a:r>
          </a:p>
          <a:p>
            <a:r>
              <a:rPr lang="en-IE" dirty="0" smtClean="0"/>
              <a:t>9</a:t>
            </a:r>
            <a:r>
              <a:rPr lang="en-IE" baseline="30000" dirty="0" smtClean="0"/>
              <a:t>th</a:t>
            </a:r>
            <a:r>
              <a:rPr lang="en-IE" dirty="0" smtClean="0"/>
              <a:t> of December 2021</a:t>
            </a:r>
            <a:endParaRPr lang="en-IE" dirty="0"/>
          </a:p>
        </p:txBody>
      </p:sp>
      <p:sp>
        <p:nvSpPr>
          <p:cNvPr id="4" name="TextBox 3"/>
          <p:cNvSpPr txBox="1"/>
          <p:nvPr/>
        </p:nvSpPr>
        <p:spPr>
          <a:xfrm>
            <a:off x="0" y="5877272"/>
            <a:ext cx="9144000" cy="646331"/>
          </a:xfrm>
          <a:prstGeom prst="rect">
            <a:avLst/>
          </a:prstGeom>
          <a:noFill/>
        </p:spPr>
        <p:txBody>
          <a:bodyPr wrap="square" rtlCol="0">
            <a:spAutoFit/>
          </a:bodyPr>
          <a:lstStyle/>
          <a:p>
            <a:pPr algn="ctr"/>
            <a:r>
              <a:rPr lang="en-IE" dirty="0" smtClean="0"/>
              <a:t>Aisling Hubbard, Coordinator, </a:t>
            </a:r>
          </a:p>
          <a:p>
            <a:pPr algn="ctr"/>
            <a:r>
              <a:rPr lang="en-IE" dirty="0" smtClean="0"/>
              <a:t>Wicklow Sports &amp; Recreation Partnership</a:t>
            </a:r>
            <a:endParaRPr lang="en-IE"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29882" y="3717032"/>
            <a:ext cx="2684236" cy="1656184"/>
          </a:xfrm>
          <a:prstGeom prst="rect">
            <a:avLst/>
          </a:prstGeom>
        </p:spPr>
      </p:pic>
    </p:spTree>
    <p:extLst>
      <p:ext uri="{BB962C8B-B14F-4D97-AF65-F5344CB8AC3E}">
        <p14:creationId xmlns:p14="http://schemas.microsoft.com/office/powerpoint/2010/main" val="18999442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IE" dirty="0" smtClean="0"/>
              <a:t>Overview of Wicklow Sports &amp; Recreation Partnership</a:t>
            </a:r>
            <a:endParaRPr lang="en-IE" dirty="0"/>
          </a:p>
        </p:txBody>
      </p:sp>
      <p:sp>
        <p:nvSpPr>
          <p:cNvPr id="3" name="Content Placeholder 2"/>
          <p:cNvSpPr>
            <a:spLocks noGrp="1"/>
          </p:cNvSpPr>
          <p:nvPr>
            <p:ph idx="1"/>
          </p:nvPr>
        </p:nvSpPr>
        <p:spPr/>
        <p:txBody>
          <a:bodyPr/>
          <a:lstStyle/>
          <a:p>
            <a:r>
              <a:rPr lang="en-IE" dirty="0" smtClean="0"/>
              <a:t>Committee Structure:</a:t>
            </a:r>
          </a:p>
          <a:p>
            <a:endParaRPr lang="en-IE" dirty="0"/>
          </a:p>
        </p:txBody>
      </p:sp>
      <p:graphicFrame>
        <p:nvGraphicFramePr>
          <p:cNvPr id="5" name="Table 4"/>
          <p:cNvGraphicFramePr>
            <a:graphicFrameLocks noGrp="1"/>
          </p:cNvGraphicFramePr>
          <p:nvPr>
            <p:extLst>
              <p:ext uri="{D42A27DB-BD31-4B8C-83A1-F6EECF244321}">
                <p14:modId xmlns:p14="http://schemas.microsoft.com/office/powerpoint/2010/main" val="2044589835"/>
              </p:ext>
            </p:extLst>
          </p:nvPr>
        </p:nvGraphicFramePr>
        <p:xfrm>
          <a:off x="755576" y="2204866"/>
          <a:ext cx="5472608" cy="3528390"/>
        </p:xfrm>
        <a:graphic>
          <a:graphicData uri="http://schemas.openxmlformats.org/drawingml/2006/table">
            <a:tbl>
              <a:tblPr>
                <a:tableStyleId>{125E5076-3810-47DD-B79F-674D7AD40C01}</a:tableStyleId>
              </a:tblPr>
              <a:tblGrid>
                <a:gridCol w="2374270"/>
                <a:gridCol w="3098338"/>
              </a:tblGrid>
              <a:tr h="250610">
                <a:tc>
                  <a:txBody>
                    <a:bodyPr/>
                    <a:lstStyle/>
                    <a:p>
                      <a:pPr algn="ctr" fontAlgn="b"/>
                      <a:r>
                        <a:rPr lang="en-IE" sz="1400" u="none" strike="noStrike" dirty="0">
                          <a:effectLst/>
                        </a:rPr>
                        <a:t>Eamonn Whelan (Chairperson)</a:t>
                      </a:r>
                      <a:endParaRPr lang="en-IE" sz="1400" b="1" i="0" u="none" strike="noStrike" dirty="0">
                        <a:solidFill>
                          <a:srgbClr val="000000"/>
                        </a:solidFill>
                        <a:effectLst/>
                        <a:latin typeface="Calibri"/>
                      </a:endParaRPr>
                    </a:p>
                  </a:txBody>
                  <a:tcPr marL="9525" marR="9525" marT="9525" marB="0" anchor="b"/>
                </a:tc>
                <a:tc>
                  <a:txBody>
                    <a:bodyPr/>
                    <a:lstStyle/>
                    <a:p>
                      <a:pPr algn="l" fontAlgn="b"/>
                      <a:r>
                        <a:rPr lang="en-IE" sz="1200" u="none" strike="noStrike">
                          <a:effectLst/>
                        </a:rPr>
                        <a:t>Leisure Service Providers</a:t>
                      </a:r>
                      <a:endParaRPr lang="en-IE" sz="1200" b="0" i="0" u="none" strike="noStrike">
                        <a:solidFill>
                          <a:srgbClr val="000000"/>
                        </a:solidFill>
                        <a:effectLst/>
                        <a:latin typeface="Calibri"/>
                      </a:endParaRPr>
                    </a:p>
                  </a:txBody>
                  <a:tcPr marL="9525" marR="9525" marT="9525" marB="0" anchor="b"/>
                </a:tc>
              </a:tr>
              <a:tr h="250610">
                <a:tc>
                  <a:txBody>
                    <a:bodyPr/>
                    <a:lstStyle/>
                    <a:p>
                      <a:pPr algn="ctr" fontAlgn="b"/>
                      <a:r>
                        <a:rPr lang="en-IE" sz="1400" u="none" strike="noStrike" dirty="0">
                          <a:effectLst/>
                        </a:rPr>
                        <a:t>Charlie Batt (Vice Chairperson)</a:t>
                      </a:r>
                      <a:endParaRPr lang="en-IE" sz="1400" b="1" i="0" u="none" strike="noStrike" dirty="0">
                        <a:solidFill>
                          <a:srgbClr val="000000"/>
                        </a:solidFill>
                        <a:effectLst/>
                        <a:latin typeface="Calibri"/>
                      </a:endParaRPr>
                    </a:p>
                  </a:txBody>
                  <a:tcPr marL="9525" marR="9525" marT="9525" marB="0" anchor="b"/>
                </a:tc>
                <a:tc>
                  <a:txBody>
                    <a:bodyPr/>
                    <a:lstStyle/>
                    <a:p>
                      <a:pPr algn="l" fontAlgn="b"/>
                      <a:r>
                        <a:rPr lang="en-IE" sz="1200" u="none" strike="noStrike">
                          <a:effectLst/>
                        </a:rPr>
                        <a:t>KWETB</a:t>
                      </a:r>
                      <a:endParaRPr lang="en-IE" sz="1200" b="0" i="0" u="none" strike="noStrike">
                        <a:solidFill>
                          <a:srgbClr val="000000"/>
                        </a:solidFill>
                        <a:effectLst/>
                        <a:latin typeface="Calibri"/>
                      </a:endParaRPr>
                    </a:p>
                  </a:txBody>
                  <a:tcPr marL="9525" marR="9525" marT="9525" marB="0" anchor="b"/>
                </a:tc>
              </a:tr>
              <a:tr h="250610">
                <a:tc>
                  <a:txBody>
                    <a:bodyPr/>
                    <a:lstStyle/>
                    <a:p>
                      <a:pPr algn="ctr" fontAlgn="b"/>
                      <a:r>
                        <a:rPr lang="en-IE" sz="1400" u="none" strike="noStrike" dirty="0">
                          <a:effectLst/>
                        </a:rPr>
                        <a:t>Michael Nicholson </a:t>
                      </a:r>
                      <a:endParaRPr lang="en-IE" sz="1400" b="1" i="0" u="none" strike="noStrike" dirty="0">
                        <a:solidFill>
                          <a:srgbClr val="000000"/>
                        </a:solidFill>
                        <a:effectLst/>
                        <a:latin typeface="Calibri"/>
                      </a:endParaRPr>
                    </a:p>
                  </a:txBody>
                  <a:tcPr marL="9525" marR="9525" marT="9525" marB="0" anchor="b"/>
                </a:tc>
                <a:tc>
                  <a:txBody>
                    <a:bodyPr/>
                    <a:lstStyle/>
                    <a:p>
                      <a:pPr algn="l" fontAlgn="b"/>
                      <a:r>
                        <a:rPr lang="en-IE" sz="1200" u="none" strike="noStrike" dirty="0">
                          <a:effectLst/>
                        </a:rPr>
                        <a:t>Director of Service, Wicklow Co. Co.</a:t>
                      </a:r>
                      <a:endParaRPr lang="en-IE" sz="1200" b="0" i="0" u="none" strike="noStrike" dirty="0">
                        <a:solidFill>
                          <a:srgbClr val="000000"/>
                        </a:solidFill>
                        <a:effectLst/>
                        <a:latin typeface="Calibri"/>
                      </a:endParaRPr>
                    </a:p>
                  </a:txBody>
                  <a:tcPr marL="9525" marR="9525" marT="9525" marB="0" anchor="b"/>
                </a:tc>
              </a:tr>
              <a:tr h="250610">
                <a:tc>
                  <a:txBody>
                    <a:bodyPr/>
                    <a:lstStyle/>
                    <a:p>
                      <a:pPr algn="ctr" fontAlgn="b"/>
                      <a:r>
                        <a:rPr lang="en-IE" sz="1400" u="none" strike="noStrike" dirty="0">
                          <a:effectLst/>
                        </a:rPr>
                        <a:t>Fionnuala Curry</a:t>
                      </a:r>
                      <a:endParaRPr lang="en-IE" sz="1400" b="1" i="0" u="none" strike="noStrike" dirty="0">
                        <a:solidFill>
                          <a:srgbClr val="000000"/>
                        </a:solidFill>
                        <a:effectLst/>
                        <a:latin typeface="Calibri"/>
                      </a:endParaRPr>
                    </a:p>
                  </a:txBody>
                  <a:tcPr marL="9525" marR="9525" marT="9525" marB="0" anchor="b"/>
                </a:tc>
                <a:tc>
                  <a:txBody>
                    <a:bodyPr/>
                    <a:lstStyle/>
                    <a:p>
                      <a:pPr algn="l" fontAlgn="b"/>
                      <a:r>
                        <a:rPr lang="en-IE" sz="1200" u="none" strike="noStrike">
                          <a:effectLst/>
                        </a:rPr>
                        <a:t>Children &amp; Young People's Services Committee</a:t>
                      </a:r>
                      <a:endParaRPr lang="en-IE" sz="1200" b="0" i="0" u="none" strike="noStrike">
                        <a:solidFill>
                          <a:srgbClr val="000000"/>
                        </a:solidFill>
                        <a:effectLst/>
                        <a:latin typeface="Calibri"/>
                      </a:endParaRPr>
                    </a:p>
                  </a:txBody>
                  <a:tcPr marL="9525" marR="9525" marT="9525" marB="0" anchor="b"/>
                </a:tc>
              </a:tr>
              <a:tr h="250610">
                <a:tc>
                  <a:txBody>
                    <a:bodyPr/>
                    <a:lstStyle/>
                    <a:p>
                      <a:pPr algn="ctr" fontAlgn="b"/>
                      <a:r>
                        <a:rPr lang="en-IE" sz="1400" u="none" strike="noStrike" dirty="0">
                          <a:effectLst/>
                        </a:rPr>
                        <a:t>Carol Coad</a:t>
                      </a:r>
                      <a:endParaRPr lang="en-IE" sz="1400" b="1" i="0" u="none" strike="noStrike" dirty="0">
                        <a:solidFill>
                          <a:srgbClr val="000000"/>
                        </a:solidFill>
                        <a:effectLst/>
                        <a:latin typeface="Calibri"/>
                      </a:endParaRPr>
                    </a:p>
                  </a:txBody>
                  <a:tcPr marL="9525" marR="9525" marT="9525" marB="0" anchor="b"/>
                </a:tc>
                <a:tc>
                  <a:txBody>
                    <a:bodyPr/>
                    <a:lstStyle/>
                    <a:p>
                      <a:pPr algn="l" fontAlgn="b"/>
                      <a:r>
                        <a:rPr lang="en-IE" sz="1200" u="none" strike="noStrike">
                          <a:effectLst/>
                        </a:rPr>
                        <a:t>RRO - Co Wicklow Partnership</a:t>
                      </a:r>
                      <a:endParaRPr lang="en-IE" sz="1200" b="0" i="0" u="none" strike="noStrike">
                        <a:solidFill>
                          <a:srgbClr val="000000"/>
                        </a:solidFill>
                        <a:effectLst/>
                        <a:latin typeface="Calibri"/>
                      </a:endParaRPr>
                    </a:p>
                  </a:txBody>
                  <a:tcPr marL="9525" marR="9525" marT="9525" marB="0" anchor="b"/>
                </a:tc>
              </a:tr>
              <a:tr h="250610">
                <a:tc>
                  <a:txBody>
                    <a:bodyPr/>
                    <a:lstStyle/>
                    <a:p>
                      <a:pPr algn="ctr" fontAlgn="b"/>
                      <a:r>
                        <a:rPr lang="en-IE" sz="1400" u="none" strike="noStrike" dirty="0">
                          <a:effectLst/>
                        </a:rPr>
                        <a:t>Brian Dunne</a:t>
                      </a:r>
                      <a:endParaRPr lang="en-IE" sz="1400" b="1" i="0" u="none" strike="noStrike" dirty="0">
                        <a:solidFill>
                          <a:srgbClr val="000000"/>
                        </a:solidFill>
                        <a:effectLst/>
                        <a:latin typeface="Calibri"/>
                      </a:endParaRPr>
                    </a:p>
                  </a:txBody>
                  <a:tcPr marL="9525" marR="9525" marT="9525" marB="0" anchor="b"/>
                </a:tc>
                <a:tc>
                  <a:txBody>
                    <a:bodyPr/>
                    <a:lstStyle/>
                    <a:p>
                      <a:pPr algn="l" fontAlgn="b"/>
                      <a:r>
                        <a:rPr lang="en-IE" sz="1200" u="none" strike="noStrike">
                          <a:effectLst/>
                        </a:rPr>
                        <a:t>Wicklow Uplands Council </a:t>
                      </a:r>
                      <a:endParaRPr lang="en-IE" sz="1200" b="0" i="0" u="none" strike="noStrike">
                        <a:solidFill>
                          <a:srgbClr val="000000"/>
                        </a:solidFill>
                        <a:effectLst/>
                        <a:latin typeface="Calibri"/>
                      </a:endParaRPr>
                    </a:p>
                  </a:txBody>
                  <a:tcPr marL="9525" marR="9525" marT="9525" marB="0" anchor="b"/>
                </a:tc>
              </a:tr>
              <a:tr h="260535">
                <a:tc>
                  <a:txBody>
                    <a:bodyPr/>
                    <a:lstStyle/>
                    <a:p>
                      <a:pPr algn="ctr" fontAlgn="b"/>
                      <a:r>
                        <a:rPr lang="en-IE" sz="1400" u="none" strike="noStrike" dirty="0">
                          <a:effectLst/>
                        </a:rPr>
                        <a:t>Cllr. Gerry Walsh</a:t>
                      </a:r>
                      <a:endParaRPr lang="en-IE" sz="1400" b="1" i="0" u="none" strike="noStrike" dirty="0">
                        <a:solidFill>
                          <a:srgbClr val="000000"/>
                        </a:solidFill>
                        <a:effectLst/>
                        <a:latin typeface="Calibri"/>
                      </a:endParaRPr>
                    </a:p>
                  </a:txBody>
                  <a:tcPr marL="9525" marR="9525" marT="9525" marB="0" anchor="b"/>
                </a:tc>
                <a:tc>
                  <a:txBody>
                    <a:bodyPr/>
                    <a:lstStyle/>
                    <a:p>
                      <a:pPr algn="l" fontAlgn="b"/>
                      <a:r>
                        <a:rPr lang="en-IE" sz="1200" u="none" strike="noStrike">
                          <a:effectLst/>
                        </a:rPr>
                        <a:t>Wicklow Co Cllr</a:t>
                      </a:r>
                      <a:endParaRPr lang="en-IE" sz="1200" b="0" i="0" u="none" strike="noStrike">
                        <a:solidFill>
                          <a:srgbClr val="000000"/>
                        </a:solidFill>
                        <a:effectLst/>
                        <a:latin typeface="Calibri"/>
                      </a:endParaRPr>
                    </a:p>
                  </a:txBody>
                  <a:tcPr marL="9525" marR="9525" marT="9525" marB="0" anchor="b"/>
                </a:tc>
              </a:tr>
              <a:tr h="250610">
                <a:tc>
                  <a:txBody>
                    <a:bodyPr/>
                    <a:lstStyle/>
                    <a:p>
                      <a:pPr algn="ctr" fontAlgn="b"/>
                      <a:r>
                        <a:rPr lang="en-IE" sz="1400" u="none" strike="noStrike" dirty="0">
                          <a:effectLst/>
                        </a:rPr>
                        <a:t>Cllr. Paul O'Brien</a:t>
                      </a:r>
                      <a:endParaRPr lang="en-IE" sz="1400" b="1" i="0" u="none" strike="noStrike" dirty="0">
                        <a:solidFill>
                          <a:srgbClr val="000000"/>
                        </a:solidFill>
                        <a:effectLst/>
                        <a:latin typeface="Calibri"/>
                      </a:endParaRPr>
                    </a:p>
                  </a:txBody>
                  <a:tcPr marL="9525" marR="9525" marT="9525" marB="0" anchor="b"/>
                </a:tc>
                <a:tc>
                  <a:txBody>
                    <a:bodyPr/>
                    <a:lstStyle/>
                    <a:p>
                      <a:pPr algn="l" fontAlgn="b"/>
                      <a:r>
                        <a:rPr lang="en-IE" sz="1200" u="none" strike="noStrike">
                          <a:effectLst/>
                        </a:rPr>
                        <a:t>Wicklow Co Cllr</a:t>
                      </a:r>
                      <a:endParaRPr lang="en-IE" sz="1200" b="0" i="0" u="none" strike="noStrike">
                        <a:solidFill>
                          <a:srgbClr val="000000"/>
                        </a:solidFill>
                        <a:effectLst/>
                        <a:latin typeface="Calibri"/>
                      </a:endParaRPr>
                    </a:p>
                  </a:txBody>
                  <a:tcPr marL="9525" marR="9525" marT="9525" marB="0" anchor="b"/>
                </a:tc>
              </a:tr>
              <a:tr h="250610">
                <a:tc>
                  <a:txBody>
                    <a:bodyPr/>
                    <a:lstStyle/>
                    <a:p>
                      <a:pPr algn="ctr" fontAlgn="b"/>
                      <a:r>
                        <a:rPr lang="en-IE" sz="1400" u="none" strike="noStrike" dirty="0">
                          <a:effectLst/>
                        </a:rPr>
                        <a:t>Mai Quaid</a:t>
                      </a:r>
                      <a:endParaRPr lang="en-IE" sz="1400" b="1" i="0" u="none" strike="noStrike" dirty="0">
                        <a:solidFill>
                          <a:srgbClr val="000000"/>
                        </a:solidFill>
                        <a:effectLst/>
                        <a:latin typeface="Calibri"/>
                      </a:endParaRPr>
                    </a:p>
                  </a:txBody>
                  <a:tcPr marL="9525" marR="9525" marT="9525" marB="0" anchor="b"/>
                </a:tc>
                <a:tc>
                  <a:txBody>
                    <a:bodyPr/>
                    <a:lstStyle/>
                    <a:p>
                      <a:pPr algn="l" fontAlgn="b"/>
                      <a:r>
                        <a:rPr lang="en-IE" sz="1200" u="none" strike="noStrike">
                          <a:effectLst/>
                        </a:rPr>
                        <a:t>County Wicklow Older Persons Council</a:t>
                      </a:r>
                      <a:endParaRPr lang="en-IE" sz="1200" b="0" i="0" u="none" strike="noStrike">
                        <a:solidFill>
                          <a:srgbClr val="000000"/>
                        </a:solidFill>
                        <a:effectLst/>
                        <a:latin typeface="Calibri"/>
                      </a:endParaRPr>
                    </a:p>
                  </a:txBody>
                  <a:tcPr marL="9525" marR="9525" marT="9525" marB="0" anchor="b"/>
                </a:tc>
              </a:tr>
              <a:tr h="250610">
                <a:tc>
                  <a:txBody>
                    <a:bodyPr/>
                    <a:lstStyle/>
                    <a:p>
                      <a:pPr algn="ctr" fontAlgn="b"/>
                      <a:r>
                        <a:rPr lang="en-IE" sz="1400" u="none" strike="noStrike" dirty="0">
                          <a:effectLst/>
                        </a:rPr>
                        <a:t>Phyllis Farrell</a:t>
                      </a:r>
                      <a:endParaRPr lang="en-IE" sz="1400" b="1" i="0" u="none" strike="noStrike" dirty="0">
                        <a:solidFill>
                          <a:srgbClr val="000000"/>
                        </a:solidFill>
                        <a:effectLst/>
                        <a:latin typeface="Calibri"/>
                      </a:endParaRPr>
                    </a:p>
                  </a:txBody>
                  <a:tcPr marL="9525" marR="9525" marT="9525" marB="0" anchor="b"/>
                </a:tc>
                <a:tc>
                  <a:txBody>
                    <a:bodyPr/>
                    <a:lstStyle/>
                    <a:p>
                      <a:pPr algn="l" fontAlgn="b"/>
                      <a:r>
                        <a:rPr lang="en-IE" sz="1200" u="none" strike="noStrike">
                          <a:effectLst/>
                        </a:rPr>
                        <a:t>PPN</a:t>
                      </a:r>
                      <a:endParaRPr lang="en-IE" sz="1200" b="0" i="0" u="none" strike="noStrike">
                        <a:solidFill>
                          <a:srgbClr val="000000"/>
                        </a:solidFill>
                        <a:effectLst/>
                        <a:latin typeface="Calibri"/>
                      </a:endParaRPr>
                    </a:p>
                  </a:txBody>
                  <a:tcPr marL="9525" marR="9525" marT="9525" marB="0" anchor="b"/>
                </a:tc>
              </a:tr>
              <a:tr h="250610">
                <a:tc>
                  <a:txBody>
                    <a:bodyPr/>
                    <a:lstStyle/>
                    <a:p>
                      <a:pPr algn="ctr" fontAlgn="b"/>
                      <a:r>
                        <a:rPr lang="en-IE" sz="1400" u="none" strike="noStrike" dirty="0" err="1">
                          <a:effectLst/>
                        </a:rPr>
                        <a:t>Dr.</a:t>
                      </a:r>
                      <a:r>
                        <a:rPr lang="en-IE" sz="1400" u="none" strike="noStrike" dirty="0">
                          <a:effectLst/>
                        </a:rPr>
                        <a:t> Emer O'Leary</a:t>
                      </a:r>
                      <a:endParaRPr lang="en-IE" sz="1400" b="1" i="0" u="none" strike="noStrike" dirty="0">
                        <a:solidFill>
                          <a:srgbClr val="000000"/>
                        </a:solidFill>
                        <a:effectLst/>
                        <a:latin typeface="Calibri"/>
                      </a:endParaRPr>
                    </a:p>
                  </a:txBody>
                  <a:tcPr marL="9525" marR="9525" marT="9525" marB="0" anchor="b"/>
                </a:tc>
                <a:tc>
                  <a:txBody>
                    <a:bodyPr/>
                    <a:lstStyle/>
                    <a:p>
                      <a:pPr algn="l" fontAlgn="b"/>
                      <a:r>
                        <a:rPr lang="en-IE" sz="1200" u="none" strike="noStrike">
                          <a:effectLst/>
                        </a:rPr>
                        <a:t>HSE</a:t>
                      </a:r>
                      <a:endParaRPr lang="en-IE" sz="1200" b="0" i="0" u="none" strike="noStrike">
                        <a:solidFill>
                          <a:srgbClr val="000000"/>
                        </a:solidFill>
                        <a:effectLst/>
                        <a:latin typeface="Calibri"/>
                      </a:endParaRPr>
                    </a:p>
                  </a:txBody>
                  <a:tcPr marL="9525" marR="9525" marT="9525" marB="0" anchor="b"/>
                </a:tc>
              </a:tr>
              <a:tr h="250610">
                <a:tc>
                  <a:txBody>
                    <a:bodyPr/>
                    <a:lstStyle/>
                    <a:p>
                      <a:pPr algn="ctr" fontAlgn="b"/>
                      <a:r>
                        <a:rPr lang="en-IE" sz="1400" u="none" strike="noStrike" dirty="0">
                          <a:effectLst/>
                        </a:rPr>
                        <a:t>Garda Niall Kennedy</a:t>
                      </a:r>
                      <a:endParaRPr lang="en-IE" sz="1400" b="1" i="0" u="none" strike="noStrike" dirty="0">
                        <a:solidFill>
                          <a:srgbClr val="000000"/>
                        </a:solidFill>
                        <a:effectLst/>
                        <a:latin typeface="Calibri"/>
                      </a:endParaRPr>
                    </a:p>
                  </a:txBody>
                  <a:tcPr marL="9525" marR="9525" marT="9525" marB="0" anchor="b"/>
                </a:tc>
                <a:tc>
                  <a:txBody>
                    <a:bodyPr/>
                    <a:lstStyle/>
                    <a:p>
                      <a:pPr algn="l" fontAlgn="b"/>
                      <a:r>
                        <a:rPr lang="en-IE" sz="1200" u="none" strike="noStrike" dirty="0" err="1">
                          <a:effectLst/>
                        </a:rPr>
                        <a:t>Gardai</a:t>
                      </a:r>
                      <a:endParaRPr lang="en-IE" sz="1200" b="0" i="0" u="none" strike="noStrike" dirty="0">
                        <a:solidFill>
                          <a:srgbClr val="000000"/>
                        </a:solidFill>
                        <a:effectLst/>
                        <a:latin typeface="Calibri"/>
                      </a:endParaRPr>
                    </a:p>
                  </a:txBody>
                  <a:tcPr marL="9525" marR="9525" marT="9525" marB="0" anchor="b"/>
                </a:tc>
              </a:tr>
              <a:tr h="250610">
                <a:tc>
                  <a:txBody>
                    <a:bodyPr/>
                    <a:lstStyle/>
                    <a:p>
                      <a:pPr algn="ctr" fontAlgn="b"/>
                      <a:r>
                        <a:rPr lang="en-IE" sz="1400" u="none" strike="noStrike" dirty="0">
                          <a:effectLst/>
                        </a:rPr>
                        <a:t>Paula Prunty </a:t>
                      </a:r>
                      <a:endParaRPr lang="en-IE" sz="1400" b="1" i="0" u="none" strike="noStrike" dirty="0">
                        <a:solidFill>
                          <a:srgbClr val="000000"/>
                        </a:solidFill>
                        <a:effectLst/>
                        <a:latin typeface="Calibri"/>
                      </a:endParaRPr>
                    </a:p>
                  </a:txBody>
                  <a:tcPr marL="9525" marR="9525" marT="9525" marB="0" anchor="b"/>
                </a:tc>
                <a:tc>
                  <a:txBody>
                    <a:bodyPr/>
                    <a:lstStyle/>
                    <a:p>
                      <a:pPr algn="l" fontAlgn="b"/>
                      <a:r>
                        <a:rPr lang="en-IE" sz="1200" u="none" strike="noStrike">
                          <a:effectLst/>
                        </a:rPr>
                        <a:t>National Governing Body Rep - LGFA </a:t>
                      </a:r>
                      <a:endParaRPr lang="en-IE" sz="1200" b="0" i="0" u="none" strike="noStrike">
                        <a:solidFill>
                          <a:srgbClr val="000000"/>
                        </a:solidFill>
                        <a:effectLst/>
                        <a:latin typeface="Calibri"/>
                      </a:endParaRPr>
                    </a:p>
                  </a:txBody>
                  <a:tcPr marL="9525" marR="9525" marT="9525" marB="0" anchor="b"/>
                </a:tc>
              </a:tr>
              <a:tr h="260535">
                <a:tc>
                  <a:txBody>
                    <a:bodyPr/>
                    <a:lstStyle/>
                    <a:p>
                      <a:pPr algn="ctr" fontAlgn="b"/>
                      <a:r>
                        <a:rPr lang="en-IE" sz="1400" u="none" strike="noStrike" dirty="0">
                          <a:effectLst/>
                        </a:rPr>
                        <a:t>Lorraine Dunne </a:t>
                      </a:r>
                      <a:endParaRPr lang="en-IE" sz="1400" b="1" i="0" u="none" strike="noStrike" dirty="0">
                        <a:solidFill>
                          <a:srgbClr val="000000"/>
                        </a:solidFill>
                        <a:effectLst/>
                        <a:latin typeface="Calibri"/>
                      </a:endParaRPr>
                    </a:p>
                  </a:txBody>
                  <a:tcPr marL="9525" marR="9525" marT="9525" marB="0" anchor="b"/>
                </a:tc>
                <a:tc>
                  <a:txBody>
                    <a:bodyPr/>
                    <a:lstStyle/>
                    <a:p>
                      <a:pPr algn="l" fontAlgn="b"/>
                      <a:r>
                        <a:rPr lang="en-IE" sz="1200" u="none" strike="noStrike" dirty="0">
                          <a:effectLst/>
                        </a:rPr>
                        <a:t>Healthy Ireland Co-ordinator </a:t>
                      </a:r>
                      <a:endParaRPr lang="en-IE" sz="1200" b="0" i="0" u="none" strike="noStrike" dirty="0">
                        <a:solidFill>
                          <a:srgbClr val="000000"/>
                        </a:solidFill>
                        <a:effectLst/>
                        <a:latin typeface="Calibri"/>
                      </a:endParaRPr>
                    </a:p>
                  </a:txBody>
                  <a:tcPr marL="9525" marR="9525" marT="9525" marB="0" anchor="b"/>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158602581"/>
              </p:ext>
            </p:extLst>
          </p:nvPr>
        </p:nvGraphicFramePr>
        <p:xfrm>
          <a:off x="6804248" y="955620"/>
          <a:ext cx="1584176" cy="5713740"/>
        </p:xfrm>
        <a:graphic>
          <a:graphicData uri="http://schemas.openxmlformats.org/drawingml/2006/table">
            <a:tbl>
              <a:tblPr>
                <a:tableStyleId>{125E5076-3810-47DD-B79F-674D7AD40C01}</a:tableStyleId>
              </a:tblPr>
              <a:tblGrid>
                <a:gridCol w="1584176"/>
              </a:tblGrid>
              <a:tr h="177620">
                <a:tc>
                  <a:txBody>
                    <a:bodyPr/>
                    <a:lstStyle/>
                    <a:p>
                      <a:pPr algn="ctr" fontAlgn="b"/>
                      <a:r>
                        <a:rPr lang="en-IE" sz="1200" b="1" u="sng" strike="noStrike" dirty="0" smtClean="0">
                          <a:effectLst/>
                        </a:rPr>
                        <a:t>Sub-Committees</a:t>
                      </a:r>
                      <a:endParaRPr lang="en-IE" sz="1200" b="1" i="0" u="sng" strike="noStrike" dirty="0">
                        <a:solidFill>
                          <a:srgbClr val="000000"/>
                        </a:solidFill>
                        <a:effectLst/>
                        <a:latin typeface="Calibri"/>
                      </a:endParaRPr>
                    </a:p>
                  </a:txBody>
                  <a:tcPr marL="7578" marR="7578" marT="7578" marB="0" anchor="b"/>
                </a:tc>
              </a:tr>
              <a:tr h="177620">
                <a:tc>
                  <a:txBody>
                    <a:bodyPr/>
                    <a:lstStyle/>
                    <a:p>
                      <a:pPr algn="ctr" fontAlgn="b"/>
                      <a:r>
                        <a:rPr lang="en-IE" sz="1200" u="none" strike="noStrike" dirty="0" smtClean="0">
                          <a:effectLst/>
                        </a:rPr>
                        <a:t>Finance</a:t>
                      </a:r>
                      <a:endParaRPr lang="en-IE" sz="1200" b="1" i="0" u="none" strike="noStrike" dirty="0">
                        <a:solidFill>
                          <a:srgbClr val="000000"/>
                        </a:solidFill>
                        <a:effectLst/>
                        <a:latin typeface="Calibri"/>
                      </a:endParaRPr>
                    </a:p>
                  </a:txBody>
                  <a:tcPr marL="7578" marR="7578" marT="7578" marB="0" anchor="b"/>
                </a:tc>
              </a:tr>
              <a:tr h="177620">
                <a:tc>
                  <a:txBody>
                    <a:bodyPr/>
                    <a:lstStyle/>
                    <a:p>
                      <a:pPr algn="ctr" fontAlgn="b"/>
                      <a:r>
                        <a:rPr lang="en-IE" sz="1200" u="none" strike="noStrike" dirty="0">
                          <a:effectLst/>
                        </a:rPr>
                        <a:t>Cllr. Gerry Walsh</a:t>
                      </a:r>
                      <a:endParaRPr lang="en-IE" sz="1200" b="0" i="0" u="none" strike="noStrike" dirty="0">
                        <a:solidFill>
                          <a:srgbClr val="000000"/>
                        </a:solidFill>
                        <a:effectLst/>
                        <a:latin typeface="Calibri"/>
                      </a:endParaRPr>
                    </a:p>
                  </a:txBody>
                  <a:tcPr marL="7578" marR="7578" marT="7578" marB="0" anchor="b"/>
                </a:tc>
              </a:tr>
              <a:tr h="177620">
                <a:tc>
                  <a:txBody>
                    <a:bodyPr/>
                    <a:lstStyle/>
                    <a:p>
                      <a:pPr algn="ctr" fontAlgn="b"/>
                      <a:r>
                        <a:rPr lang="en-IE" sz="1200" u="none" strike="noStrike">
                          <a:effectLst/>
                        </a:rPr>
                        <a:t>Mai Quaid</a:t>
                      </a:r>
                      <a:endParaRPr lang="en-IE" sz="1200" b="0" i="0" u="none" strike="noStrike">
                        <a:solidFill>
                          <a:srgbClr val="000000"/>
                        </a:solidFill>
                        <a:effectLst/>
                        <a:latin typeface="Calibri"/>
                      </a:endParaRPr>
                    </a:p>
                  </a:txBody>
                  <a:tcPr marL="7578" marR="7578" marT="7578" marB="0" anchor="b"/>
                </a:tc>
              </a:tr>
              <a:tr h="177620">
                <a:tc>
                  <a:txBody>
                    <a:bodyPr/>
                    <a:lstStyle/>
                    <a:p>
                      <a:pPr algn="ctr" fontAlgn="b"/>
                      <a:r>
                        <a:rPr lang="en-IE" sz="1200" u="none" strike="noStrike" dirty="0" err="1">
                          <a:effectLst/>
                        </a:rPr>
                        <a:t>Dr.</a:t>
                      </a:r>
                      <a:r>
                        <a:rPr lang="en-IE" sz="1200" u="none" strike="noStrike" dirty="0">
                          <a:effectLst/>
                        </a:rPr>
                        <a:t> Emer O'Leary</a:t>
                      </a:r>
                      <a:endParaRPr lang="en-IE" sz="1200" b="0" i="0" u="none" strike="noStrike" dirty="0">
                        <a:solidFill>
                          <a:srgbClr val="000000"/>
                        </a:solidFill>
                        <a:effectLst/>
                        <a:latin typeface="Calibri"/>
                      </a:endParaRPr>
                    </a:p>
                  </a:txBody>
                  <a:tcPr marL="7578" marR="7578" marT="7578" marB="0" anchor="b"/>
                </a:tc>
              </a:tr>
              <a:tr h="177620">
                <a:tc>
                  <a:txBody>
                    <a:bodyPr/>
                    <a:lstStyle/>
                    <a:p>
                      <a:pPr algn="ctr" fontAlgn="b"/>
                      <a:endParaRPr lang="en-IE" sz="1200" b="0" i="0" u="none" strike="noStrike" dirty="0">
                        <a:solidFill>
                          <a:srgbClr val="000000"/>
                        </a:solidFill>
                        <a:effectLst/>
                        <a:latin typeface="Calibri"/>
                      </a:endParaRPr>
                    </a:p>
                  </a:txBody>
                  <a:tcPr marL="7578" marR="7578" marT="7578" marB="0" anchor="b"/>
                </a:tc>
              </a:tr>
              <a:tr h="177620">
                <a:tc>
                  <a:txBody>
                    <a:bodyPr/>
                    <a:lstStyle/>
                    <a:p>
                      <a:pPr algn="ctr" fontAlgn="b"/>
                      <a:r>
                        <a:rPr lang="en-IE" sz="1200" b="1" u="sng" strike="noStrike" dirty="0">
                          <a:effectLst/>
                        </a:rPr>
                        <a:t>Governance</a:t>
                      </a:r>
                      <a:endParaRPr lang="en-IE" sz="1200" b="1" i="0" u="sng" strike="noStrike" dirty="0">
                        <a:solidFill>
                          <a:srgbClr val="000000"/>
                        </a:solidFill>
                        <a:effectLst/>
                        <a:latin typeface="Calibri"/>
                      </a:endParaRPr>
                    </a:p>
                  </a:txBody>
                  <a:tcPr marL="7578" marR="7578" marT="7578" marB="0" anchor="b"/>
                </a:tc>
              </a:tr>
              <a:tr h="177620">
                <a:tc>
                  <a:txBody>
                    <a:bodyPr/>
                    <a:lstStyle/>
                    <a:p>
                      <a:pPr algn="ctr" fontAlgn="b"/>
                      <a:r>
                        <a:rPr lang="en-IE" sz="1200" u="none" strike="noStrike">
                          <a:effectLst/>
                        </a:rPr>
                        <a:t>Eamonn Whelan</a:t>
                      </a:r>
                      <a:endParaRPr lang="en-IE" sz="1200" b="0" i="0" u="none" strike="noStrike">
                        <a:solidFill>
                          <a:srgbClr val="000000"/>
                        </a:solidFill>
                        <a:effectLst/>
                        <a:latin typeface="Calibri"/>
                      </a:endParaRPr>
                    </a:p>
                  </a:txBody>
                  <a:tcPr marL="7578" marR="7578" marT="7578" marB="0" anchor="b"/>
                </a:tc>
              </a:tr>
              <a:tr h="177620">
                <a:tc>
                  <a:txBody>
                    <a:bodyPr/>
                    <a:lstStyle/>
                    <a:p>
                      <a:pPr algn="ctr" fontAlgn="b"/>
                      <a:r>
                        <a:rPr lang="en-IE" sz="1200" u="none" strike="noStrike">
                          <a:effectLst/>
                        </a:rPr>
                        <a:t>Charlie Batt</a:t>
                      </a:r>
                      <a:endParaRPr lang="en-IE" sz="1200" b="0" i="0" u="none" strike="noStrike">
                        <a:solidFill>
                          <a:srgbClr val="000000"/>
                        </a:solidFill>
                        <a:effectLst/>
                        <a:latin typeface="Calibri"/>
                      </a:endParaRPr>
                    </a:p>
                  </a:txBody>
                  <a:tcPr marL="7578" marR="7578" marT="7578" marB="0" anchor="b"/>
                </a:tc>
              </a:tr>
              <a:tr h="177620">
                <a:tc>
                  <a:txBody>
                    <a:bodyPr/>
                    <a:lstStyle/>
                    <a:p>
                      <a:pPr algn="ctr" fontAlgn="b"/>
                      <a:r>
                        <a:rPr lang="en-IE" sz="1200" u="none" strike="noStrike" dirty="0">
                          <a:effectLst/>
                        </a:rPr>
                        <a:t>Brian Dunne</a:t>
                      </a:r>
                      <a:endParaRPr lang="en-IE" sz="1200" b="0" i="0" u="none" strike="noStrike" dirty="0">
                        <a:solidFill>
                          <a:srgbClr val="000000"/>
                        </a:solidFill>
                        <a:effectLst/>
                        <a:latin typeface="Calibri"/>
                      </a:endParaRPr>
                    </a:p>
                  </a:txBody>
                  <a:tcPr marL="7578" marR="7578" marT="7578" marB="0" anchor="b"/>
                </a:tc>
              </a:tr>
              <a:tr h="177620">
                <a:tc>
                  <a:txBody>
                    <a:bodyPr/>
                    <a:lstStyle/>
                    <a:p>
                      <a:pPr algn="ctr" fontAlgn="b"/>
                      <a:r>
                        <a:rPr lang="en-IE" sz="1200" u="none" strike="noStrike">
                          <a:effectLst/>
                        </a:rPr>
                        <a:t>Phyllis Farrell</a:t>
                      </a:r>
                      <a:endParaRPr lang="en-IE" sz="1200" b="0" i="0" u="none" strike="noStrike">
                        <a:solidFill>
                          <a:srgbClr val="000000"/>
                        </a:solidFill>
                        <a:effectLst/>
                        <a:latin typeface="Calibri"/>
                      </a:endParaRPr>
                    </a:p>
                  </a:txBody>
                  <a:tcPr marL="7578" marR="7578" marT="7578" marB="0" anchor="b"/>
                </a:tc>
              </a:tr>
              <a:tr h="177620">
                <a:tc>
                  <a:txBody>
                    <a:bodyPr/>
                    <a:lstStyle/>
                    <a:p>
                      <a:pPr algn="ctr" fontAlgn="b"/>
                      <a:endParaRPr lang="en-IE" sz="1200" b="0" i="0" u="none" strike="noStrike">
                        <a:solidFill>
                          <a:srgbClr val="000000"/>
                        </a:solidFill>
                        <a:effectLst/>
                        <a:latin typeface="Calibri"/>
                      </a:endParaRPr>
                    </a:p>
                  </a:txBody>
                  <a:tcPr marL="7578" marR="7578" marT="7578" marB="0" anchor="b"/>
                </a:tc>
              </a:tr>
              <a:tr h="177620">
                <a:tc>
                  <a:txBody>
                    <a:bodyPr/>
                    <a:lstStyle/>
                    <a:p>
                      <a:pPr algn="ctr" fontAlgn="b"/>
                      <a:r>
                        <a:rPr lang="en-IE" sz="1200" b="1" u="sng" strike="noStrike" dirty="0">
                          <a:effectLst/>
                        </a:rPr>
                        <a:t>App Subcommittee</a:t>
                      </a:r>
                      <a:endParaRPr lang="en-IE" sz="1200" b="1" i="0" u="sng" strike="noStrike" dirty="0">
                        <a:solidFill>
                          <a:srgbClr val="000000"/>
                        </a:solidFill>
                        <a:effectLst/>
                        <a:latin typeface="Calibri"/>
                      </a:endParaRPr>
                    </a:p>
                  </a:txBody>
                  <a:tcPr marL="7578" marR="7578" marT="7578" marB="0" anchor="b"/>
                </a:tc>
              </a:tr>
              <a:tr h="177620">
                <a:tc>
                  <a:txBody>
                    <a:bodyPr/>
                    <a:lstStyle/>
                    <a:p>
                      <a:pPr algn="ctr" fontAlgn="b"/>
                      <a:r>
                        <a:rPr lang="en-IE" sz="1200" u="none" strike="noStrike">
                          <a:effectLst/>
                        </a:rPr>
                        <a:t>Eamonn Whelan</a:t>
                      </a:r>
                      <a:endParaRPr lang="en-IE" sz="1200" b="0" i="0" u="none" strike="noStrike">
                        <a:solidFill>
                          <a:srgbClr val="000000"/>
                        </a:solidFill>
                        <a:effectLst/>
                        <a:latin typeface="Calibri"/>
                      </a:endParaRPr>
                    </a:p>
                  </a:txBody>
                  <a:tcPr marL="7578" marR="7578" marT="7578" marB="0" anchor="b"/>
                </a:tc>
              </a:tr>
              <a:tr h="177620">
                <a:tc>
                  <a:txBody>
                    <a:bodyPr/>
                    <a:lstStyle/>
                    <a:p>
                      <a:pPr algn="ctr" fontAlgn="b"/>
                      <a:r>
                        <a:rPr lang="en-IE" sz="1200" u="none" strike="noStrike">
                          <a:effectLst/>
                        </a:rPr>
                        <a:t>Mai Quaid</a:t>
                      </a:r>
                      <a:endParaRPr lang="en-IE" sz="1200" b="0" i="0" u="none" strike="noStrike">
                        <a:solidFill>
                          <a:srgbClr val="000000"/>
                        </a:solidFill>
                        <a:effectLst/>
                        <a:latin typeface="Calibri"/>
                      </a:endParaRPr>
                    </a:p>
                  </a:txBody>
                  <a:tcPr marL="7578" marR="7578" marT="7578" marB="0" anchor="b"/>
                </a:tc>
              </a:tr>
              <a:tr h="177620">
                <a:tc>
                  <a:txBody>
                    <a:bodyPr/>
                    <a:lstStyle/>
                    <a:p>
                      <a:pPr algn="ctr" fontAlgn="b"/>
                      <a:r>
                        <a:rPr lang="en-IE" sz="1200" u="none" strike="noStrike" dirty="0">
                          <a:effectLst/>
                        </a:rPr>
                        <a:t>Gerry Walsh</a:t>
                      </a:r>
                      <a:endParaRPr lang="en-IE" sz="1200" b="0" i="0" u="none" strike="noStrike" dirty="0">
                        <a:solidFill>
                          <a:srgbClr val="000000"/>
                        </a:solidFill>
                        <a:effectLst/>
                        <a:latin typeface="Calibri"/>
                      </a:endParaRPr>
                    </a:p>
                  </a:txBody>
                  <a:tcPr marL="7578" marR="7578" marT="7578" marB="0" anchor="b"/>
                </a:tc>
              </a:tr>
              <a:tr h="177620">
                <a:tc>
                  <a:txBody>
                    <a:bodyPr/>
                    <a:lstStyle/>
                    <a:p>
                      <a:pPr algn="ctr" fontAlgn="b"/>
                      <a:r>
                        <a:rPr lang="en-IE" sz="1200" u="none" strike="noStrike">
                          <a:effectLst/>
                        </a:rPr>
                        <a:t>Emer O'Leary</a:t>
                      </a:r>
                      <a:endParaRPr lang="en-IE" sz="1200" b="0" i="0" u="none" strike="noStrike">
                        <a:solidFill>
                          <a:srgbClr val="000000"/>
                        </a:solidFill>
                        <a:effectLst/>
                        <a:latin typeface="Calibri"/>
                      </a:endParaRPr>
                    </a:p>
                  </a:txBody>
                  <a:tcPr marL="7578" marR="7578" marT="7578" marB="0" anchor="b"/>
                </a:tc>
              </a:tr>
              <a:tr h="177620">
                <a:tc>
                  <a:txBody>
                    <a:bodyPr/>
                    <a:lstStyle/>
                    <a:p>
                      <a:pPr algn="ctr" fontAlgn="b"/>
                      <a:r>
                        <a:rPr lang="en-IE" sz="1200" u="none" strike="noStrike">
                          <a:effectLst/>
                        </a:rPr>
                        <a:t>Carol Coad</a:t>
                      </a:r>
                      <a:endParaRPr lang="en-IE" sz="1200" b="0" i="0" u="none" strike="noStrike">
                        <a:solidFill>
                          <a:srgbClr val="000000"/>
                        </a:solidFill>
                        <a:effectLst/>
                        <a:latin typeface="Calibri"/>
                      </a:endParaRPr>
                    </a:p>
                  </a:txBody>
                  <a:tcPr marL="7578" marR="7578" marT="7578" marB="0" anchor="b"/>
                </a:tc>
              </a:tr>
              <a:tr h="177620">
                <a:tc>
                  <a:txBody>
                    <a:bodyPr/>
                    <a:lstStyle/>
                    <a:p>
                      <a:pPr algn="ctr" fontAlgn="b"/>
                      <a:r>
                        <a:rPr lang="en-IE" sz="1200" u="none" strike="noStrike">
                          <a:effectLst/>
                        </a:rPr>
                        <a:t>Brian Dunne</a:t>
                      </a:r>
                      <a:endParaRPr lang="en-IE" sz="1200" b="0" i="0" u="none" strike="noStrike">
                        <a:solidFill>
                          <a:srgbClr val="000000"/>
                        </a:solidFill>
                        <a:effectLst/>
                        <a:latin typeface="Calibri"/>
                      </a:endParaRPr>
                    </a:p>
                  </a:txBody>
                  <a:tcPr marL="7578" marR="7578" marT="7578" marB="0" anchor="b"/>
                </a:tc>
              </a:tr>
              <a:tr h="177620">
                <a:tc>
                  <a:txBody>
                    <a:bodyPr/>
                    <a:lstStyle/>
                    <a:p>
                      <a:pPr algn="ctr" fontAlgn="b"/>
                      <a:endParaRPr lang="en-IE" sz="1200" b="0" i="0" u="none" strike="noStrike">
                        <a:solidFill>
                          <a:srgbClr val="000000"/>
                        </a:solidFill>
                        <a:effectLst/>
                        <a:latin typeface="Calibri"/>
                      </a:endParaRPr>
                    </a:p>
                  </a:txBody>
                  <a:tcPr marL="7578" marR="7578" marT="7578" marB="0" anchor="b"/>
                </a:tc>
              </a:tr>
              <a:tr h="177620">
                <a:tc>
                  <a:txBody>
                    <a:bodyPr/>
                    <a:lstStyle/>
                    <a:p>
                      <a:pPr algn="ctr" fontAlgn="b"/>
                      <a:r>
                        <a:rPr lang="en-IE" sz="1200" b="1" u="sng" strike="noStrike" dirty="0">
                          <a:effectLst/>
                        </a:rPr>
                        <a:t>Audit &amp; Risk</a:t>
                      </a:r>
                      <a:endParaRPr lang="en-IE" sz="1200" b="1" i="0" u="sng" strike="noStrike" dirty="0">
                        <a:solidFill>
                          <a:srgbClr val="000000"/>
                        </a:solidFill>
                        <a:effectLst/>
                        <a:latin typeface="Calibri"/>
                      </a:endParaRPr>
                    </a:p>
                  </a:txBody>
                  <a:tcPr marL="7578" marR="7578" marT="7578" marB="0" anchor="b"/>
                </a:tc>
              </a:tr>
              <a:tr h="177620">
                <a:tc>
                  <a:txBody>
                    <a:bodyPr/>
                    <a:lstStyle/>
                    <a:p>
                      <a:pPr algn="ctr" fontAlgn="b"/>
                      <a:r>
                        <a:rPr lang="en-IE" sz="1200" u="none" strike="noStrike">
                          <a:effectLst/>
                        </a:rPr>
                        <a:t>Eamonn Whelan</a:t>
                      </a:r>
                      <a:endParaRPr lang="en-IE" sz="1200" b="0" i="0" u="none" strike="noStrike">
                        <a:solidFill>
                          <a:srgbClr val="000000"/>
                        </a:solidFill>
                        <a:effectLst/>
                        <a:latin typeface="Calibri"/>
                      </a:endParaRPr>
                    </a:p>
                  </a:txBody>
                  <a:tcPr marL="7578" marR="7578" marT="7578" marB="0" anchor="b"/>
                </a:tc>
              </a:tr>
              <a:tr h="177620">
                <a:tc>
                  <a:txBody>
                    <a:bodyPr/>
                    <a:lstStyle/>
                    <a:p>
                      <a:pPr algn="ctr" fontAlgn="b"/>
                      <a:r>
                        <a:rPr lang="en-IE" sz="1200" u="none" strike="noStrike">
                          <a:effectLst/>
                        </a:rPr>
                        <a:t>Charlie Batt</a:t>
                      </a:r>
                      <a:endParaRPr lang="en-IE" sz="1200" b="0" i="0" u="none" strike="noStrike">
                        <a:solidFill>
                          <a:srgbClr val="000000"/>
                        </a:solidFill>
                        <a:effectLst/>
                        <a:latin typeface="Calibri"/>
                      </a:endParaRPr>
                    </a:p>
                  </a:txBody>
                  <a:tcPr marL="7578" marR="7578" marT="7578" marB="0" anchor="b"/>
                </a:tc>
              </a:tr>
              <a:tr h="177620">
                <a:tc>
                  <a:txBody>
                    <a:bodyPr/>
                    <a:lstStyle/>
                    <a:p>
                      <a:pPr algn="ctr" fontAlgn="b"/>
                      <a:r>
                        <a:rPr lang="en-IE" sz="1200" u="none" strike="noStrike">
                          <a:effectLst/>
                        </a:rPr>
                        <a:t>Fionnuala Curry</a:t>
                      </a:r>
                      <a:endParaRPr lang="en-IE" sz="1200" b="0" i="0" u="none" strike="noStrike">
                        <a:solidFill>
                          <a:srgbClr val="000000"/>
                        </a:solidFill>
                        <a:effectLst/>
                        <a:latin typeface="Calibri"/>
                      </a:endParaRPr>
                    </a:p>
                  </a:txBody>
                  <a:tcPr marL="7578" marR="7578" marT="7578" marB="0" anchor="b"/>
                </a:tc>
              </a:tr>
              <a:tr h="177620">
                <a:tc>
                  <a:txBody>
                    <a:bodyPr/>
                    <a:lstStyle/>
                    <a:p>
                      <a:pPr algn="ctr" fontAlgn="b"/>
                      <a:endParaRPr lang="en-IE" sz="1200" b="0" i="0" u="none" strike="noStrike">
                        <a:solidFill>
                          <a:srgbClr val="000000"/>
                        </a:solidFill>
                        <a:effectLst/>
                        <a:latin typeface="Calibri"/>
                      </a:endParaRPr>
                    </a:p>
                  </a:txBody>
                  <a:tcPr marL="7578" marR="7578" marT="7578" marB="0" anchor="b"/>
                </a:tc>
              </a:tr>
              <a:tr h="177620">
                <a:tc>
                  <a:txBody>
                    <a:bodyPr/>
                    <a:lstStyle/>
                    <a:p>
                      <a:pPr algn="ctr" fontAlgn="b"/>
                      <a:r>
                        <a:rPr lang="en-IE" sz="1200" b="1" u="sng" strike="noStrike" dirty="0">
                          <a:effectLst/>
                        </a:rPr>
                        <a:t>Sports Grants</a:t>
                      </a:r>
                      <a:endParaRPr lang="en-IE" sz="1200" b="1" i="0" u="sng" strike="noStrike" dirty="0">
                        <a:solidFill>
                          <a:srgbClr val="000000"/>
                        </a:solidFill>
                        <a:effectLst/>
                        <a:latin typeface="Calibri"/>
                      </a:endParaRPr>
                    </a:p>
                  </a:txBody>
                  <a:tcPr marL="7578" marR="7578" marT="7578" marB="0" anchor="b"/>
                </a:tc>
              </a:tr>
              <a:tr h="177620">
                <a:tc>
                  <a:txBody>
                    <a:bodyPr/>
                    <a:lstStyle/>
                    <a:p>
                      <a:pPr algn="ctr" fontAlgn="b"/>
                      <a:r>
                        <a:rPr lang="en-IE" sz="1200" u="none" strike="noStrike">
                          <a:effectLst/>
                        </a:rPr>
                        <a:t>Paula Prunty</a:t>
                      </a:r>
                      <a:endParaRPr lang="en-IE" sz="1200" b="0" i="0" u="none" strike="noStrike">
                        <a:solidFill>
                          <a:srgbClr val="000000"/>
                        </a:solidFill>
                        <a:effectLst/>
                        <a:latin typeface="Calibri"/>
                      </a:endParaRPr>
                    </a:p>
                  </a:txBody>
                  <a:tcPr marL="7578" marR="7578" marT="7578" marB="0" anchor="b"/>
                </a:tc>
              </a:tr>
              <a:tr h="177620">
                <a:tc>
                  <a:txBody>
                    <a:bodyPr/>
                    <a:lstStyle/>
                    <a:p>
                      <a:pPr algn="ctr" fontAlgn="b"/>
                      <a:r>
                        <a:rPr lang="en-IE" sz="1200" u="none" strike="noStrike">
                          <a:effectLst/>
                        </a:rPr>
                        <a:t>Fionnuala Curry</a:t>
                      </a:r>
                      <a:endParaRPr lang="en-IE" sz="1200" b="0" i="0" u="none" strike="noStrike">
                        <a:solidFill>
                          <a:srgbClr val="000000"/>
                        </a:solidFill>
                        <a:effectLst/>
                        <a:latin typeface="Calibri"/>
                      </a:endParaRPr>
                    </a:p>
                  </a:txBody>
                  <a:tcPr marL="7578" marR="7578" marT="7578" marB="0" anchor="b"/>
                </a:tc>
              </a:tr>
              <a:tr h="177620">
                <a:tc>
                  <a:txBody>
                    <a:bodyPr/>
                    <a:lstStyle/>
                    <a:p>
                      <a:pPr algn="ctr" fontAlgn="b"/>
                      <a:r>
                        <a:rPr lang="en-IE" sz="1200" u="none" strike="noStrike">
                          <a:effectLst/>
                        </a:rPr>
                        <a:t>Phyllis Farrell</a:t>
                      </a:r>
                      <a:endParaRPr lang="en-IE" sz="1200" b="0" i="0" u="none" strike="noStrike">
                        <a:solidFill>
                          <a:srgbClr val="000000"/>
                        </a:solidFill>
                        <a:effectLst/>
                        <a:latin typeface="Calibri"/>
                      </a:endParaRPr>
                    </a:p>
                  </a:txBody>
                  <a:tcPr marL="7578" marR="7578" marT="7578" marB="0" anchor="b"/>
                </a:tc>
              </a:tr>
              <a:tr h="177620">
                <a:tc>
                  <a:txBody>
                    <a:bodyPr/>
                    <a:lstStyle/>
                    <a:p>
                      <a:pPr algn="ctr" fontAlgn="b"/>
                      <a:r>
                        <a:rPr lang="en-IE" sz="1200" u="none" strike="noStrike" dirty="0">
                          <a:effectLst/>
                        </a:rPr>
                        <a:t>Emer O'Leary</a:t>
                      </a:r>
                      <a:endParaRPr lang="en-IE" sz="1200" b="0" i="0" u="none" strike="noStrike" dirty="0">
                        <a:solidFill>
                          <a:srgbClr val="000000"/>
                        </a:solidFill>
                        <a:effectLst/>
                        <a:latin typeface="Calibri"/>
                      </a:endParaRPr>
                    </a:p>
                  </a:txBody>
                  <a:tcPr marL="7578" marR="7578" marT="7578" marB="0" anchor="b"/>
                </a:tc>
              </a:tr>
            </a:tbl>
          </a:graphicData>
        </a:graphic>
      </p:graphicFrame>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6589" y="5949280"/>
            <a:ext cx="1167059" cy="720080"/>
          </a:xfrm>
          <a:prstGeom prst="rect">
            <a:avLst/>
          </a:prstGeom>
        </p:spPr>
      </p:pic>
    </p:spTree>
    <p:extLst>
      <p:ext uri="{BB962C8B-B14F-4D97-AF65-F5344CB8AC3E}">
        <p14:creationId xmlns:p14="http://schemas.microsoft.com/office/powerpoint/2010/main" val="17498876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IE" dirty="0" smtClean="0"/>
              <a:t>Overview of Wicklow Sports &amp; Recreation Partnership</a:t>
            </a:r>
            <a:endParaRPr lang="en-IE"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64663030"/>
              </p:ext>
            </p:extLst>
          </p:nvPr>
        </p:nvGraphicFramePr>
        <p:xfrm>
          <a:off x="467544" y="1772816"/>
          <a:ext cx="8208913" cy="4464498"/>
        </p:xfrm>
        <a:graphic>
          <a:graphicData uri="http://schemas.openxmlformats.org/drawingml/2006/table">
            <a:tbl>
              <a:tblPr firstRow="1" firstCol="1" bandRow="1">
                <a:tableStyleId>{5C22544A-7EE6-4342-B048-85BDC9FD1C3A}</a:tableStyleId>
              </a:tblPr>
              <a:tblGrid>
                <a:gridCol w="1476098"/>
                <a:gridCol w="930211"/>
                <a:gridCol w="1041185"/>
                <a:gridCol w="1041185"/>
                <a:gridCol w="1041185"/>
                <a:gridCol w="1383078"/>
                <a:gridCol w="1295971"/>
              </a:tblGrid>
              <a:tr h="537610">
                <a:tc>
                  <a:txBody>
                    <a:bodyPr/>
                    <a:lstStyle/>
                    <a:p>
                      <a:pPr>
                        <a:lnSpc>
                          <a:spcPct val="115000"/>
                        </a:lnSpc>
                        <a:spcAft>
                          <a:spcPts val="0"/>
                        </a:spcAft>
                      </a:pPr>
                      <a:r>
                        <a:rPr lang="en-IE" sz="1200" b="0" dirty="0">
                          <a:effectLst/>
                        </a:rPr>
                        <a:t>Committee WSRC</a:t>
                      </a:r>
                      <a:endParaRPr lang="en-IE" sz="1600" b="0" dirty="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28/01/21</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25/03/2021</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27/05/2021</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29/07/2021</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dirty="0" smtClean="0">
                          <a:effectLst/>
                        </a:rPr>
                        <a:t>30/09/2021 </a:t>
                      </a:r>
                      <a:endParaRPr lang="en-IE" sz="1100" dirty="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Governance 02/09/2021</a:t>
                      </a:r>
                      <a:endParaRPr lang="en-IE" sz="1100">
                        <a:effectLst/>
                        <a:latin typeface="Calibri"/>
                        <a:ea typeface="Calibri"/>
                        <a:cs typeface="Times New Roman"/>
                      </a:endParaRPr>
                    </a:p>
                  </a:txBody>
                  <a:tcPr marL="68580" marR="68580" marT="0" marB="0"/>
                </a:tc>
              </a:tr>
              <a:tr h="280492">
                <a:tc>
                  <a:txBody>
                    <a:bodyPr/>
                    <a:lstStyle/>
                    <a:p>
                      <a:pPr>
                        <a:lnSpc>
                          <a:spcPct val="115000"/>
                        </a:lnSpc>
                        <a:spcAft>
                          <a:spcPts val="0"/>
                        </a:spcAft>
                      </a:pPr>
                      <a:r>
                        <a:rPr lang="en-IE" sz="1200" b="0">
                          <a:effectLst/>
                        </a:rPr>
                        <a:t>Eamonn Whelan</a:t>
                      </a:r>
                      <a:endParaRPr lang="en-IE" sz="1600" b="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 </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Apologies</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 </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dirty="0">
                          <a:effectLst/>
                        </a:rPr>
                        <a:t>Present</a:t>
                      </a:r>
                      <a:endParaRPr lang="en-IE" sz="1100" dirty="0">
                        <a:effectLst/>
                        <a:latin typeface="Calibri"/>
                        <a:ea typeface="Calibri"/>
                        <a:cs typeface="Times New Roman"/>
                      </a:endParaRPr>
                    </a:p>
                  </a:txBody>
                  <a:tcPr marL="68580" marR="68580" marT="0" marB="0"/>
                </a:tc>
              </a:tr>
              <a:tr h="280492">
                <a:tc>
                  <a:txBody>
                    <a:bodyPr/>
                    <a:lstStyle/>
                    <a:p>
                      <a:pPr>
                        <a:lnSpc>
                          <a:spcPct val="115000"/>
                        </a:lnSpc>
                        <a:spcAft>
                          <a:spcPts val="0"/>
                        </a:spcAft>
                      </a:pPr>
                      <a:r>
                        <a:rPr lang="en-IE" sz="1200" b="0">
                          <a:effectLst/>
                        </a:rPr>
                        <a:t>Charlie Batt</a:t>
                      </a:r>
                      <a:endParaRPr lang="en-IE" sz="1600" b="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 </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Apologies </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 </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a:t>
                      </a:r>
                      <a:endParaRPr lang="en-IE" sz="1100">
                        <a:effectLst/>
                        <a:latin typeface="Calibri"/>
                        <a:ea typeface="Calibri"/>
                        <a:cs typeface="Times New Roman"/>
                      </a:endParaRPr>
                    </a:p>
                  </a:txBody>
                  <a:tcPr marL="68580" marR="68580" marT="0" marB="0"/>
                </a:tc>
              </a:tr>
              <a:tr h="280492">
                <a:tc>
                  <a:txBody>
                    <a:bodyPr/>
                    <a:lstStyle/>
                    <a:p>
                      <a:pPr>
                        <a:lnSpc>
                          <a:spcPct val="115000"/>
                        </a:lnSpc>
                        <a:spcAft>
                          <a:spcPts val="0"/>
                        </a:spcAft>
                      </a:pPr>
                      <a:r>
                        <a:rPr lang="en-IE" sz="1200" b="0">
                          <a:effectLst/>
                        </a:rPr>
                        <a:t>Michael Nicholson </a:t>
                      </a:r>
                      <a:endParaRPr lang="en-IE" sz="1600" b="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Apologies </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Apologies </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a:t>
                      </a:r>
                      <a:endParaRPr lang="en-IE" sz="1100">
                        <a:effectLst/>
                        <a:latin typeface="Calibri"/>
                        <a:ea typeface="Calibri"/>
                        <a:cs typeface="Times New Roman"/>
                      </a:endParaRPr>
                    </a:p>
                  </a:txBody>
                  <a:tcPr marL="68580" marR="68580" marT="0" marB="0"/>
                </a:tc>
              </a:tr>
              <a:tr h="280492">
                <a:tc>
                  <a:txBody>
                    <a:bodyPr/>
                    <a:lstStyle/>
                    <a:p>
                      <a:pPr>
                        <a:lnSpc>
                          <a:spcPct val="115000"/>
                        </a:lnSpc>
                        <a:spcAft>
                          <a:spcPts val="0"/>
                        </a:spcAft>
                      </a:pPr>
                      <a:r>
                        <a:rPr lang="en-IE" sz="1200" b="0">
                          <a:effectLst/>
                        </a:rPr>
                        <a:t>Fionnuala Curry</a:t>
                      </a:r>
                      <a:endParaRPr lang="en-IE" sz="1600" b="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 </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 </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a:t>
                      </a:r>
                      <a:endParaRPr lang="en-IE" sz="1100">
                        <a:effectLst/>
                        <a:latin typeface="Calibri"/>
                        <a:ea typeface="Calibri"/>
                        <a:cs typeface="Times New Roman"/>
                      </a:endParaRPr>
                    </a:p>
                  </a:txBody>
                  <a:tcPr marL="68580" marR="68580" marT="0" marB="0"/>
                </a:tc>
              </a:tr>
              <a:tr h="280492">
                <a:tc>
                  <a:txBody>
                    <a:bodyPr/>
                    <a:lstStyle/>
                    <a:p>
                      <a:pPr>
                        <a:lnSpc>
                          <a:spcPct val="115000"/>
                        </a:lnSpc>
                        <a:spcAft>
                          <a:spcPts val="0"/>
                        </a:spcAft>
                      </a:pPr>
                      <a:r>
                        <a:rPr lang="en-IE" sz="1200" b="0">
                          <a:effectLst/>
                        </a:rPr>
                        <a:t>Carol Coad</a:t>
                      </a:r>
                      <a:endParaRPr lang="en-IE" sz="1600" b="0">
                        <a:effectLst/>
                        <a:latin typeface="Calibri"/>
                        <a:ea typeface="Calibri"/>
                        <a:cs typeface="Times New Roman"/>
                      </a:endParaRPr>
                    </a:p>
                  </a:txBody>
                  <a:tcPr marL="68580" marR="68580" marT="0" marB="0"/>
                </a:tc>
                <a:tc>
                  <a:txBody>
                    <a:bodyPr/>
                    <a:lstStyle/>
                    <a:p>
                      <a:pPr>
                        <a:lnSpc>
                          <a:spcPct val="115000"/>
                        </a:lnSpc>
                        <a:spcAft>
                          <a:spcPts val="0"/>
                        </a:spcAft>
                      </a:pPr>
                      <a:r>
                        <a:rPr lang="en-IE" sz="1000" dirty="0">
                          <a:effectLst/>
                        </a:rPr>
                        <a:t>Apologies </a:t>
                      </a:r>
                      <a:endParaRPr lang="en-IE" sz="1100" dirty="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Apologies </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Apologies </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dirty="0">
                          <a:effectLst/>
                        </a:rPr>
                        <a:t>Apologies </a:t>
                      </a:r>
                      <a:endParaRPr lang="en-IE" sz="1100" dirty="0">
                        <a:effectLst/>
                        <a:latin typeface="Calibri"/>
                        <a:ea typeface="Calibri"/>
                        <a:cs typeface="Times New Roman"/>
                      </a:endParaRPr>
                    </a:p>
                  </a:txBody>
                  <a:tcPr marL="68580" marR="68580" marT="0" marB="0"/>
                </a:tc>
              </a:tr>
              <a:tr h="280492">
                <a:tc>
                  <a:txBody>
                    <a:bodyPr/>
                    <a:lstStyle/>
                    <a:p>
                      <a:pPr>
                        <a:lnSpc>
                          <a:spcPct val="115000"/>
                        </a:lnSpc>
                        <a:spcAft>
                          <a:spcPts val="0"/>
                        </a:spcAft>
                      </a:pPr>
                      <a:r>
                        <a:rPr lang="en-IE" sz="1200" b="0">
                          <a:effectLst/>
                        </a:rPr>
                        <a:t>Brian Dunne</a:t>
                      </a:r>
                      <a:endParaRPr lang="en-IE" sz="1600" b="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 </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Apologies </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 </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a:t>
                      </a:r>
                      <a:endParaRPr lang="en-IE" sz="1100">
                        <a:effectLst/>
                        <a:latin typeface="Calibri"/>
                        <a:ea typeface="Calibri"/>
                        <a:cs typeface="Times New Roman"/>
                      </a:endParaRPr>
                    </a:p>
                  </a:txBody>
                  <a:tcPr marL="68580" marR="68580" marT="0" marB="0"/>
                </a:tc>
              </a:tr>
              <a:tr h="280492">
                <a:tc>
                  <a:txBody>
                    <a:bodyPr/>
                    <a:lstStyle/>
                    <a:p>
                      <a:pPr>
                        <a:lnSpc>
                          <a:spcPct val="115000"/>
                        </a:lnSpc>
                        <a:spcAft>
                          <a:spcPts val="0"/>
                        </a:spcAft>
                      </a:pPr>
                      <a:r>
                        <a:rPr lang="en-IE" sz="1200" b="0">
                          <a:effectLst/>
                        </a:rPr>
                        <a:t>Cllr. Gerry Walsh</a:t>
                      </a:r>
                      <a:endParaRPr lang="en-IE" sz="1600" b="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 </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Apologies </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dirty="0">
                          <a:effectLst/>
                        </a:rPr>
                        <a:t>Apologies </a:t>
                      </a:r>
                      <a:endParaRPr lang="en-IE" sz="1100" dirty="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a:t>
                      </a:r>
                      <a:endParaRPr lang="en-IE" sz="1100">
                        <a:effectLst/>
                        <a:latin typeface="Calibri"/>
                        <a:ea typeface="Calibri"/>
                        <a:cs typeface="Times New Roman"/>
                      </a:endParaRPr>
                    </a:p>
                  </a:txBody>
                  <a:tcPr marL="68580" marR="68580" marT="0" marB="0"/>
                </a:tc>
              </a:tr>
              <a:tr h="280492">
                <a:tc>
                  <a:txBody>
                    <a:bodyPr/>
                    <a:lstStyle/>
                    <a:p>
                      <a:pPr>
                        <a:lnSpc>
                          <a:spcPct val="115000"/>
                        </a:lnSpc>
                        <a:spcAft>
                          <a:spcPts val="0"/>
                        </a:spcAft>
                      </a:pPr>
                      <a:r>
                        <a:rPr lang="en-IE" sz="1200" b="0">
                          <a:effectLst/>
                        </a:rPr>
                        <a:t>Cllr. Paul O'Brien</a:t>
                      </a:r>
                      <a:endParaRPr lang="en-IE" sz="1600" b="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Apologies </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Apologies </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Apologies </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 </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a:t>
                      </a:r>
                      <a:endParaRPr lang="en-IE" sz="1100">
                        <a:effectLst/>
                        <a:latin typeface="Calibri"/>
                        <a:ea typeface="Calibri"/>
                        <a:cs typeface="Times New Roman"/>
                      </a:endParaRPr>
                    </a:p>
                  </a:txBody>
                  <a:tcPr marL="68580" marR="68580" marT="0" marB="0"/>
                </a:tc>
              </a:tr>
              <a:tr h="280492">
                <a:tc>
                  <a:txBody>
                    <a:bodyPr/>
                    <a:lstStyle/>
                    <a:p>
                      <a:pPr>
                        <a:lnSpc>
                          <a:spcPct val="115000"/>
                        </a:lnSpc>
                        <a:spcAft>
                          <a:spcPts val="0"/>
                        </a:spcAft>
                      </a:pPr>
                      <a:r>
                        <a:rPr lang="en-IE" sz="1200" b="0">
                          <a:effectLst/>
                        </a:rPr>
                        <a:t>Mai Quaid</a:t>
                      </a:r>
                      <a:endParaRPr lang="en-IE" sz="1600" b="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 </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 </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dirty="0">
                          <a:effectLst/>
                        </a:rPr>
                        <a:t>Present</a:t>
                      </a:r>
                      <a:endParaRPr lang="en-IE" sz="1100" dirty="0">
                        <a:effectLst/>
                        <a:latin typeface="Calibri"/>
                        <a:ea typeface="Calibri"/>
                        <a:cs typeface="Times New Roman"/>
                      </a:endParaRPr>
                    </a:p>
                  </a:txBody>
                  <a:tcPr marL="68580" marR="68580" marT="0" marB="0"/>
                </a:tc>
              </a:tr>
              <a:tr h="280492">
                <a:tc>
                  <a:txBody>
                    <a:bodyPr/>
                    <a:lstStyle/>
                    <a:p>
                      <a:pPr>
                        <a:lnSpc>
                          <a:spcPct val="115000"/>
                        </a:lnSpc>
                        <a:spcAft>
                          <a:spcPts val="0"/>
                        </a:spcAft>
                      </a:pPr>
                      <a:r>
                        <a:rPr lang="en-IE" sz="1200" b="0">
                          <a:effectLst/>
                        </a:rPr>
                        <a:t>Phyllis Farrell</a:t>
                      </a:r>
                      <a:endParaRPr lang="en-IE" sz="1600" b="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 </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 </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a:t>
                      </a:r>
                      <a:endParaRPr lang="en-IE" sz="1100">
                        <a:effectLst/>
                        <a:latin typeface="Calibri"/>
                        <a:ea typeface="Calibri"/>
                        <a:cs typeface="Times New Roman"/>
                      </a:endParaRPr>
                    </a:p>
                  </a:txBody>
                  <a:tcPr marL="68580" marR="68580" marT="0" marB="0"/>
                </a:tc>
              </a:tr>
              <a:tr h="280492">
                <a:tc>
                  <a:txBody>
                    <a:bodyPr/>
                    <a:lstStyle/>
                    <a:p>
                      <a:pPr>
                        <a:lnSpc>
                          <a:spcPct val="115000"/>
                        </a:lnSpc>
                        <a:spcAft>
                          <a:spcPts val="0"/>
                        </a:spcAft>
                      </a:pPr>
                      <a:r>
                        <a:rPr lang="en-IE" sz="1200" b="0">
                          <a:effectLst/>
                        </a:rPr>
                        <a:t>Dr. Emer O'Leary</a:t>
                      </a:r>
                      <a:endParaRPr lang="en-IE" sz="1600" b="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 </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 </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a:t>
                      </a:r>
                      <a:endParaRPr lang="en-IE" sz="1100">
                        <a:effectLst/>
                        <a:latin typeface="Calibri"/>
                        <a:ea typeface="Calibri"/>
                        <a:cs typeface="Times New Roman"/>
                      </a:endParaRPr>
                    </a:p>
                  </a:txBody>
                  <a:tcPr marL="68580" marR="68580" marT="0" marB="0"/>
                </a:tc>
              </a:tr>
              <a:tr h="280492">
                <a:tc>
                  <a:txBody>
                    <a:bodyPr/>
                    <a:lstStyle/>
                    <a:p>
                      <a:pPr>
                        <a:lnSpc>
                          <a:spcPct val="115000"/>
                        </a:lnSpc>
                        <a:spcAft>
                          <a:spcPts val="0"/>
                        </a:spcAft>
                      </a:pPr>
                      <a:r>
                        <a:rPr lang="en-IE" sz="1200" b="0">
                          <a:effectLst/>
                        </a:rPr>
                        <a:t>Paula Prunty </a:t>
                      </a:r>
                      <a:endParaRPr lang="en-IE" sz="1600" b="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 </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Apologies </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 </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Apologies </a:t>
                      </a:r>
                      <a:endParaRPr lang="en-IE" sz="1100">
                        <a:effectLst/>
                        <a:latin typeface="Calibri"/>
                        <a:ea typeface="Calibri"/>
                        <a:cs typeface="Times New Roman"/>
                      </a:endParaRPr>
                    </a:p>
                  </a:txBody>
                  <a:tcPr marL="68580" marR="68580" marT="0" marB="0"/>
                </a:tc>
              </a:tr>
              <a:tr h="280492">
                <a:tc>
                  <a:txBody>
                    <a:bodyPr/>
                    <a:lstStyle/>
                    <a:p>
                      <a:pPr>
                        <a:lnSpc>
                          <a:spcPct val="115000"/>
                        </a:lnSpc>
                        <a:spcAft>
                          <a:spcPts val="0"/>
                        </a:spcAft>
                      </a:pPr>
                      <a:r>
                        <a:rPr lang="en-IE" sz="1200" b="0">
                          <a:effectLst/>
                        </a:rPr>
                        <a:t>Lorraine Dunne</a:t>
                      </a:r>
                      <a:endParaRPr lang="en-IE" sz="1600" b="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Apologies </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Apologies </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 </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a:t>
                      </a:r>
                      <a:endParaRPr lang="en-IE" sz="1100">
                        <a:effectLst/>
                        <a:latin typeface="Calibri"/>
                        <a:ea typeface="Calibri"/>
                        <a:cs typeface="Times New Roman"/>
                      </a:endParaRPr>
                    </a:p>
                  </a:txBody>
                  <a:tcPr marL="68580" marR="68580" marT="0" marB="0"/>
                </a:tc>
              </a:tr>
              <a:tr h="280492">
                <a:tc>
                  <a:txBody>
                    <a:bodyPr/>
                    <a:lstStyle/>
                    <a:p>
                      <a:pPr>
                        <a:lnSpc>
                          <a:spcPct val="115000"/>
                        </a:lnSpc>
                        <a:spcAft>
                          <a:spcPts val="0"/>
                        </a:spcAft>
                      </a:pPr>
                      <a:r>
                        <a:rPr lang="en-IE" sz="1200" b="0" dirty="0">
                          <a:effectLst/>
                        </a:rPr>
                        <a:t>Niall Kennedy</a:t>
                      </a:r>
                      <a:endParaRPr lang="en-IE" sz="1600" b="0" dirty="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 </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Apologies</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a:effectLst/>
                        </a:rPr>
                        <a:t>Present </a:t>
                      </a:r>
                      <a:endParaRPr lang="en-IE" sz="1100">
                        <a:effectLst/>
                        <a:latin typeface="Calibri"/>
                        <a:ea typeface="Calibri"/>
                        <a:cs typeface="Times New Roman"/>
                      </a:endParaRPr>
                    </a:p>
                  </a:txBody>
                  <a:tcPr marL="68580" marR="68580" marT="0" marB="0"/>
                </a:tc>
                <a:tc>
                  <a:txBody>
                    <a:bodyPr/>
                    <a:lstStyle/>
                    <a:p>
                      <a:pPr>
                        <a:lnSpc>
                          <a:spcPct val="115000"/>
                        </a:lnSpc>
                        <a:spcAft>
                          <a:spcPts val="0"/>
                        </a:spcAft>
                      </a:pPr>
                      <a:r>
                        <a:rPr lang="en-IE" sz="1000" dirty="0">
                          <a:effectLst/>
                        </a:rPr>
                        <a:t>Present</a:t>
                      </a:r>
                      <a:endParaRPr lang="en-IE" sz="11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14584643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E" dirty="0" smtClean="0"/>
              <a:t>Staffing Structure Wicklow Sports &amp; Recreation Partnership</a:t>
            </a:r>
            <a:endParaRPr lang="en-IE"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3915293997"/>
              </p:ext>
            </p:extLst>
          </p:nvPr>
        </p:nvGraphicFramePr>
        <p:xfrm>
          <a:off x="755576" y="1628800"/>
          <a:ext cx="972108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878477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Strategic Plan 2020 - 2023</a:t>
            </a:r>
            <a:endParaRPr lang="en-IE" dirty="0"/>
          </a:p>
        </p:txBody>
      </p:sp>
      <p:pic>
        <p:nvPicPr>
          <p:cNvPr id="3074"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8483" t="23749" r="31493" b="11997"/>
          <a:stretch/>
        </p:blipFill>
        <p:spPr bwMode="auto">
          <a:xfrm>
            <a:off x="1979712" y="1315614"/>
            <a:ext cx="5089872" cy="34095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0" y="4797152"/>
            <a:ext cx="9144000" cy="523220"/>
          </a:xfrm>
          <a:prstGeom prst="rect">
            <a:avLst/>
          </a:prstGeom>
          <a:noFill/>
        </p:spPr>
        <p:txBody>
          <a:bodyPr wrap="square" rtlCol="0">
            <a:spAutoFit/>
          </a:bodyPr>
          <a:lstStyle/>
          <a:p>
            <a:pPr algn="ctr"/>
            <a:r>
              <a:rPr lang="en-IE" sz="2800" b="1" dirty="0" smtClean="0"/>
              <a:t>‘More </a:t>
            </a:r>
            <a:r>
              <a:rPr lang="en-IE" sz="2800" b="1" dirty="0"/>
              <a:t>p</a:t>
            </a:r>
            <a:r>
              <a:rPr lang="en-IE" sz="2800" b="1" dirty="0" smtClean="0"/>
              <a:t>eople enjoying taking part’</a:t>
            </a:r>
            <a:endParaRPr lang="en-IE" sz="2800" b="1" dirty="0"/>
          </a:p>
        </p:txBody>
      </p:sp>
      <p:sp>
        <p:nvSpPr>
          <p:cNvPr id="6" name="TextBox 5"/>
          <p:cNvSpPr txBox="1"/>
          <p:nvPr/>
        </p:nvSpPr>
        <p:spPr>
          <a:xfrm>
            <a:off x="1619672" y="5439425"/>
            <a:ext cx="6408712" cy="923330"/>
          </a:xfrm>
          <a:prstGeom prst="rect">
            <a:avLst/>
          </a:prstGeom>
          <a:noFill/>
        </p:spPr>
        <p:txBody>
          <a:bodyPr wrap="square" rtlCol="0">
            <a:spAutoFit/>
          </a:bodyPr>
          <a:lstStyle/>
          <a:p>
            <a:pPr marL="285750" indent="-285750">
              <a:buFont typeface="Arial" panose="020B0604020202020204" pitchFamily="34" charset="0"/>
              <a:buChar char="•"/>
            </a:pPr>
            <a:r>
              <a:rPr lang="en-IE" dirty="0" smtClean="0"/>
              <a:t>Encouraging fun in Sports and Physical activities</a:t>
            </a:r>
          </a:p>
          <a:p>
            <a:pPr marL="285750" indent="-285750">
              <a:buFont typeface="Arial" panose="020B0604020202020204" pitchFamily="34" charset="0"/>
              <a:buChar char="•"/>
            </a:pPr>
            <a:r>
              <a:rPr lang="en-IE" dirty="0" smtClean="0"/>
              <a:t>Inspire participation amongst the less active</a:t>
            </a:r>
          </a:p>
          <a:p>
            <a:pPr marL="285750" indent="-285750">
              <a:buFont typeface="Arial" panose="020B0604020202020204" pitchFamily="34" charset="0"/>
              <a:buChar char="•"/>
            </a:pPr>
            <a:r>
              <a:rPr lang="en-IE" dirty="0" smtClean="0"/>
              <a:t>Supporting providers of sports and physical activities</a:t>
            </a:r>
            <a:endParaRPr lang="en-IE" dirty="0"/>
          </a:p>
        </p:txBody>
      </p:sp>
    </p:spTree>
    <p:extLst>
      <p:ext uri="{BB962C8B-B14F-4D97-AF65-F5344CB8AC3E}">
        <p14:creationId xmlns:p14="http://schemas.microsoft.com/office/powerpoint/2010/main" val="34817596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96752"/>
            <a:ext cx="9144000" cy="4997152"/>
          </a:xfrm>
        </p:spPr>
        <p:txBody>
          <a:bodyPr>
            <a:noAutofit/>
          </a:bodyPr>
          <a:lstStyle/>
          <a:p>
            <a:r>
              <a:rPr lang="en-IE" sz="1600" b="1" dirty="0" smtClean="0"/>
              <a:t>Action Area 1 - Diverse Opportunities</a:t>
            </a:r>
          </a:p>
          <a:p>
            <a:pPr lvl="1"/>
            <a:r>
              <a:rPr lang="en-IE" sz="1400" i="1" dirty="0" smtClean="0"/>
              <a:t>Actively support the different needs of physical activity participants</a:t>
            </a:r>
          </a:p>
          <a:p>
            <a:pPr lvl="1"/>
            <a:r>
              <a:rPr lang="en-IE" sz="1400" i="1" dirty="0" smtClean="0"/>
              <a:t>Identify gaps and drive actions to provide pathways</a:t>
            </a:r>
          </a:p>
          <a:p>
            <a:pPr lvl="1"/>
            <a:r>
              <a:rPr lang="en-IE" sz="1400" i="1" dirty="0" smtClean="0"/>
              <a:t>Support clubs and communities to provide inclusive, diverse and quality physical activity opportunities</a:t>
            </a:r>
          </a:p>
          <a:p>
            <a:pPr lvl="1"/>
            <a:r>
              <a:rPr lang="en-IE" sz="1400" i="1" dirty="0" smtClean="0"/>
              <a:t>Inclusion, targeting disability, ethnic minorities, women &amp; girls</a:t>
            </a:r>
          </a:p>
          <a:p>
            <a:r>
              <a:rPr lang="en-IE" sz="1600" b="1" dirty="0" smtClean="0"/>
              <a:t>Action Area 2 – Good Places and Great People</a:t>
            </a:r>
          </a:p>
          <a:p>
            <a:pPr lvl="1"/>
            <a:r>
              <a:rPr lang="en-IE" sz="1400" i="1" dirty="0" smtClean="0"/>
              <a:t>Advocate for, encourage and actively support those who develop, improve and manage recreational sports &amp; physical activity facilities</a:t>
            </a:r>
          </a:p>
          <a:p>
            <a:pPr lvl="1"/>
            <a:r>
              <a:rPr lang="en-IE" sz="1400" i="1" dirty="0" smtClean="0"/>
              <a:t>Provide, organise and support training and education opportunities.</a:t>
            </a:r>
          </a:p>
          <a:p>
            <a:pPr lvl="1"/>
            <a:r>
              <a:rPr lang="en-IE" sz="1400" i="1" dirty="0" smtClean="0"/>
              <a:t>Encourage and support educators to instil the value and provide the opportunity of sports and physical activity</a:t>
            </a:r>
          </a:p>
          <a:p>
            <a:r>
              <a:rPr lang="en-IE" sz="1600" b="1" dirty="0" smtClean="0"/>
              <a:t>Action Area 3 – Research and Communications</a:t>
            </a:r>
          </a:p>
          <a:p>
            <a:pPr lvl="1"/>
            <a:r>
              <a:rPr lang="en-IE" sz="1400" i="1" dirty="0" smtClean="0"/>
              <a:t>Capture &amp; analyse participation data from our programmes</a:t>
            </a:r>
          </a:p>
          <a:p>
            <a:pPr lvl="1"/>
            <a:r>
              <a:rPr lang="en-IE" sz="1400" i="1" dirty="0" smtClean="0"/>
              <a:t>Highlight the insights from our Research and the Research of others</a:t>
            </a:r>
          </a:p>
          <a:p>
            <a:pPr lvl="1"/>
            <a:r>
              <a:rPr lang="en-IE" sz="1400" i="1" dirty="0" smtClean="0"/>
              <a:t>Devise an annual communication plan that will increase awareness of available activities, promote those who provide participation opportunities and raise the visibility and awareness of the WSRP</a:t>
            </a:r>
          </a:p>
          <a:p>
            <a:pPr lvl="1"/>
            <a:r>
              <a:rPr lang="en-IE" sz="1400" i="1" dirty="0" smtClean="0"/>
              <a:t>Develop partnerships with stakeholders in Ireland and Europe where appropriate</a:t>
            </a:r>
          </a:p>
          <a:p>
            <a:r>
              <a:rPr lang="en-IE" sz="1600" b="1" dirty="0" smtClean="0"/>
              <a:t>Action Area 4 – Standards and Resources</a:t>
            </a:r>
          </a:p>
          <a:p>
            <a:pPr lvl="1"/>
            <a:r>
              <a:rPr lang="en-IE" sz="1400" i="1" dirty="0" smtClean="0"/>
              <a:t>Support sports and physical activity organisations to adhere to proper governance, safety and administration standards within their area of expertise.</a:t>
            </a:r>
          </a:p>
          <a:p>
            <a:pPr lvl="1"/>
            <a:r>
              <a:rPr lang="en-IE" sz="1400" i="1" dirty="0" smtClean="0"/>
              <a:t>Be transparent in what we do and how we do it by operating high levels of governance and by adhering to formal operating procedures across all areas of responsibility</a:t>
            </a:r>
          </a:p>
          <a:p>
            <a:pPr lvl="1"/>
            <a:r>
              <a:rPr lang="en-IE" sz="1400" i="1" dirty="0" smtClean="0"/>
              <a:t>Pursue the use of available resources as effectively as possible</a:t>
            </a:r>
          </a:p>
          <a:p>
            <a:endParaRPr lang="en-IE" sz="1100" dirty="0"/>
          </a:p>
        </p:txBody>
      </p:sp>
      <p:sp>
        <p:nvSpPr>
          <p:cNvPr id="4" name="Title 1"/>
          <p:cNvSpPr>
            <a:spLocks noGrp="1"/>
          </p:cNvSpPr>
          <p:nvPr>
            <p:ph type="title"/>
          </p:nvPr>
        </p:nvSpPr>
        <p:spPr>
          <a:xfrm>
            <a:off x="467544" y="35017"/>
            <a:ext cx="8229600" cy="1143000"/>
          </a:xfrm>
        </p:spPr>
        <p:txBody>
          <a:bodyPr>
            <a:normAutofit fontScale="90000"/>
          </a:bodyPr>
          <a:lstStyle/>
          <a:p>
            <a:r>
              <a:rPr lang="en-IE" dirty="0" smtClean="0"/>
              <a:t>Strategic Plan 2020 – 2023</a:t>
            </a:r>
            <a:br>
              <a:rPr lang="en-IE" dirty="0" smtClean="0"/>
            </a:br>
            <a:r>
              <a:rPr lang="en-IE" dirty="0" smtClean="0"/>
              <a:t>Action Areas 1-4</a:t>
            </a:r>
            <a:endParaRPr lang="en-IE" dirty="0"/>
          </a:p>
        </p:txBody>
      </p:sp>
    </p:spTree>
    <p:extLst>
      <p:ext uri="{BB962C8B-B14F-4D97-AF65-F5344CB8AC3E}">
        <p14:creationId xmlns:p14="http://schemas.microsoft.com/office/powerpoint/2010/main" val="18272462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484784"/>
            <a:ext cx="9144000" cy="4320480"/>
          </a:xfrm>
        </p:spPr>
        <p:txBody>
          <a:bodyPr>
            <a:noAutofit/>
          </a:bodyPr>
          <a:lstStyle/>
          <a:p>
            <a:r>
              <a:rPr lang="en-IE" sz="2800" b="1" dirty="0" smtClean="0">
                <a:solidFill>
                  <a:schemeClr val="tx2">
                    <a:lumMod val="75000"/>
                  </a:schemeClr>
                </a:solidFill>
              </a:rPr>
              <a:t>Action Area 1 - Diverse Opportunities</a:t>
            </a:r>
          </a:p>
          <a:p>
            <a:pPr marL="0" indent="0">
              <a:buNone/>
            </a:pPr>
            <a:endParaRPr lang="en-IE" sz="1200" b="1" dirty="0" smtClean="0">
              <a:solidFill>
                <a:schemeClr val="tx2">
                  <a:lumMod val="75000"/>
                </a:schemeClr>
              </a:solidFill>
            </a:endParaRPr>
          </a:p>
          <a:p>
            <a:pPr lvl="1"/>
            <a:r>
              <a:rPr lang="en-IE" sz="2400" i="1" dirty="0" smtClean="0">
                <a:solidFill>
                  <a:schemeClr val="tx2">
                    <a:lumMod val="75000"/>
                  </a:schemeClr>
                </a:solidFill>
              </a:rPr>
              <a:t>Actively support the different needs of physical activity participants</a:t>
            </a:r>
          </a:p>
          <a:p>
            <a:pPr lvl="1"/>
            <a:r>
              <a:rPr lang="en-IE" sz="2400" i="1" dirty="0" smtClean="0">
                <a:solidFill>
                  <a:schemeClr val="tx2">
                    <a:lumMod val="75000"/>
                  </a:schemeClr>
                </a:solidFill>
              </a:rPr>
              <a:t>Identify gaps and drive actions to provide pathways</a:t>
            </a:r>
          </a:p>
          <a:p>
            <a:pPr lvl="1"/>
            <a:r>
              <a:rPr lang="en-IE" sz="2400" i="1" dirty="0" smtClean="0">
                <a:solidFill>
                  <a:schemeClr val="tx2">
                    <a:lumMod val="75000"/>
                  </a:schemeClr>
                </a:solidFill>
              </a:rPr>
              <a:t>Support clubs and communities to provide inclusive, diverse and quality physical activity opportunities</a:t>
            </a:r>
          </a:p>
          <a:p>
            <a:pPr lvl="1"/>
            <a:r>
              <a:rPr lang="en-IE" sz="2400" i="1" dirty="0" smtClean="0">
                <a:solidFill>
                  <a:schemeClr val="tx2">
                    <a:lumMod val="75000"/>
                  </a:schemeClr>
                </a:solidFill>
              </a:rPr>
              <a:t>Inclusion, targeting disability, </a:t>
            </a:r>
          </a:p>
          <a:p>
            <a:pPr marL="457200" lvl="1" indent="0">
              <a:buNone/>
            </a:pPr>
            <a:r>
              <a:rPr lang="en-IE" sz="2400" i="1" dirty="0" smtClean="0">
                <a:solidFill>
                  <a:schemeClr val="tx2">
                    <a:lumMod val="75000"/>
                  </a:schemeClr>
                </a:solidFill>
              </a:rPr>
              <a:t>ethnic minorities, women &amp; girls</a:t>
            </a:r>
          </a:p>
          <a:p>
            <a:endParaRPr lang="en-IE" sz="1800" dirty="0">
              <a:solidFill>
                <a:schemeClr val="tx2">
                  <a:lumMod val="75000"/>
                </a:schemeClr>
              </a:solidFill>
            </a:endParaRPr>
          </a:p>
        </p:txBody>
      </p:sp>
      <p:sp>
        <p:nvSpPr>
          <p:cNvPr id="4" name="Title 1"/>
          <p:cNvSpPr>
            <a:spLocks noGrp="1"/>
          </p:cNvSpPr>
          <p:nvPr>
            <p:ph type="title"/>
          </p:nvPr>
        </p:nvSpPr>
        <p:spPr>
          <a:xfrm>
            <a:off x="467544" y="35017"/>
            <a:ext cx="8229600" cy="1143000"/>
          </a:xfrm>
        </p:spPr>
        <p:txBody>
          <a:bodyPr>
            <a:normAutofit fontScale="90000"/>
          </a:bodyPr>
          <a:lstStyle/>
          <a:p>
            <a:r>
              <a:rPr lang="en-IE" dirty="0" smtClean="0"/>
              <a:t>Action Area1</a:t>
            </a:r>
            <a:br>
              <a:rPr lang="en-IE" dirty="0" smtClean="0"/>
            </a:br>
            <a:r>
              <a:rPr lang="en-IE" dirty="0" smtClean="0"/>
              <a:t>Diverse Opportunities</a:t>
            </a:r>
            <a:endParaRPr lang="en-IE" dirty="0"/>
          </a:p>
        </p:txBody>
      </p:sp>
      <p:pic>
        <p:nvPicPr>
          <p:cNvPr id="9218" name="Picture 2" descr="G:\Groups\Comm &amp; Ent\Wicklow LSP\Pictures\2021\Website\74236368_700366313802840_467396903999373312_n (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24128" y="4077072"/>
            <a:ext cx="3168352" cy="2376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80159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E" dirty="0" smtClean="0"/>
              <a:t>Action Area1</a:t>
            </a:r>
            <a:br>
              <a:rPr lang="en-IE" dirty="0" smtClean="0"/>
            </a:br>
            <a:r>
              <a:rPr lang="en-IE" dirty="0" smtClean="0"/>
              <a:t>Diverse Opportunities</a:t>
            </a:r>
            <a:endParaRPr lang="en-IE" dirty="0"/>
          </a:p>
        </p:txBody>
      </p:sp>
      <p:sp>
        <p:nvSpPr>
          <p:cNvPr id="3" name="Content Placeholder 2"/>
          <p:cNvSpPr>
            <a:spLocks noGrp="1"/>
          </p:cNvSpPr>
          <p:nvPr>
            <p:ph idx="1"/>
          </p:nvPr>
        </p:nvSpPr>
        <p:spPr>
          <a:xfrm>
            <a:off x="179512" y="1628800"/>
            <a:ext cx="8780262" cy="5112568"/>
          </a:xfrm>
        </p:spPr>
        <p:txBody>
          <a:bodyPr>
            <a:normAutofit fontScale="55000" lnSpcReduction="20000"/>
          </a:bodyPr>
          <a:lstStyle/>
          <a:p>
            <a:pPr>
              <a:lnSpc>
                <a:spcPct val="120000"/>
              </a:lnSpc>
            </a:pPr>
            <a:r>
              <a:rPr lang="en-IE" sz="2300" dirty="0"/>
              <a:t>Online Physical Activity Programmes </a:t>
            </a:r>
            <a:endParaRPr lang="en-IE" sz="2300" dirty="0" smtClean="0"/>
          </a:p>
          <a:p>
            <a:pPr lvl="1">
              <a:lnSpc>
                <a:spcPct val="120000"/>
              </a:lnSpc>
            </a:pPr>
            <a:r>
              <a:rPr lang="en-IE" sz="2300" b="1" u="sng" dirty="0" smtClean="0"/>
              <a:t>Inclusive online </a:t>
            </a:r>
            <a:r>
              <a:rPr lang="en-IE" sz="2300" b="1" u="sng" dirty="0"/>
              <a:t>physical activity </a:t>
            </a:r>
            <a:endParaRPr lang="en-IE" sz="2300" b="1" u="sng" dirty="0" smtClean="0"/>
          </a:p>
          <a:p>
            <a:pPr lvl="2">
              <a:lnSpc>
                <a:spcPct val="120000"/>
              </a:lnSpc>
            </a:pPr>
            <a:r>
              <a:rPr lang="en-IE" sz="2300" dirty="0" smtClean="0"/>
              <a:t>Sessions delivered </a:t>
            </a:r>
            <a:r>
              <a:rPr lang="en-IE" sz="2300" dirty="0"/>
              <a:t>to Children, Teenagers and Adults with a physical or intellectual disability or child and adolescent mental health (CAMH) challenges.  This was done in collaboration with a range of organisations including, </a:t>
            </a:r>
            <a:r>
              <a:rPr lang="en-IE" sz="2300" dirty="0" err="1"/>
              <a:t>Lucena</a:t>
            </a:r>
            <a:r>
              <a:rPr lang="en-IE" sz="2300" dirty="0"/>
              <a:t> St John of God CAMH, Marino Special School, </a:t>
            </a:r>
            <a:r>
              <a:rPr lang="en-IE" sz="2300" dirty="0" err="1"/>
              <a:t>Newcourt</a:t>
            </a:r>
            <a:r>
              <a:rPr lang="en-IE" sz="2300" dirty="0"/>
              <a:t> Special School, St Catherine’s and St Augustine’s Special Schools, Sunbeam House Services, Autism Initiatives.  </a:t>
            </a:r>
            <a:endParaRPr lang="en-IE" sz="2300" dirty="0" smtClean="0"/>
          </a:p>
          <a:p>
            <a:pPr marL="914400" lvl="2" indent="0">
              <a:lnSpc>
                <a:spcPct val="120000"/>
              </a:lnSpc>
              <a:buNone/>
            </a:pPr>
            <a:endParaRPr lang="en-IE" sz="2500" dirty="0" smtClean="0"/>
          </a:p>
          <a:p>
            <a:pPr lvl="2">
              <a:lnSpc>
                <a:spcPct val="120000"/>
              </a:lnSpc>
            </a:pPr>
            <a:r>
              <a:rPr lang="en-IE" sz="2500" b="1" dirty="0" smtClean="0"/>
              <a:t>Online Easter Inclusive camp</a:t>
            </a:r>
            <a:r>
              <a:rPr lang="en-IE" sz="2500" dirty="0" smtClean="0"/>
              <a:t>. </a:t>
            </a:r>
            <a:r>
              <a:rPr lang="en-IE" sz="2500" dirty="0"/>
              <a:t>The </a:t>
            </a:r>
            <a:r>
              <a:rPr lang="en-IE" sz="2500" dirty="0" smtClean="0"/>
              <a:t>Easter camp </a:t>
            </a:r>
            <a:r>
              <a:rPr lang="en-IE" sz="2500" dirty="0"/>
              <a:t>was </a:t>
            </a:r>
            <a:r>
              <a:rPr lang="en-IE" sz="2500" dirty="0" smtClean="0"/>
              <a:t>shortlisted </a:t>
            </a:r>
            <a:r>
              <a:rPr lang="en-IE" sz="2500" dirty="0"/>
              <a:t>for </a:t>
            </a:r>
            <a:r>
              <a:rPr lang="en-IE" sz="2500" b="1" dirty="0"/>
              <a:t>Chambers Ireland Excellence in Local Government Awards in the Disability Services Provision </a:t>
            </a:r>
            <a:r>
              <a:rPr lang="en-IE" sz="2500" b="1" dirty="0" smtClean="0"/>
              <a:t>category</a:t>
            </a:r>
            <a:endParaRPr lang="en-IE" sz="2500" dirty="0" smtClean="0"/>
          </a:p>
          <a:p>
            <a:pPr lvl="3">
              <a:lnSpc>
                <a:spcPct val="120000"/>
              </a:lnSpc>
            </a:pPr>
            <a:r>
              <a:rPr lang="en-IE" dirty="0" smtClean="0"/>
              <a:t>Parents </a:t>
            </a:r>
            <a:r>
              <a:rPr lang="en-IE" dirty="0" err="1" smtClean="0"/>
              <a:t>quote:</a:t>
            </a:r>
            <a:r>
              <a:rPr lang="en-IE" i="1" dirty="0" err="1"/>
              <a:t>“I</a:t>
            </a:r>
            <a:r>
              <a:rPr lang="en-IE" i="1" dirty="0"/>
              <a:t> didn't want the weekend to go without expressing our thanks for those lovely classes for Lana during the Easter </a:t>
            </a:r>
            <a:r>
              <a:rPr lang="en-IE" i="1" dirty="0" smtClean="0"/>
              <a:t>holidays.</a:t>
            </a:r>
            <a:r>
              <a:rPr lang="en-IE" dirty="0" smtClean="0"/>
              <a:t>  </a:t>
            </a:r>
            <a:r>
              <a:rPr lang="en-IE" i="1" dirty="0" smtClean="0"/>
              <a:t>It </a:t>
            </a:r>
            <a:r>
              <a:rPr lang="en-IE" i="1" dirty="0"/>
              <a:t>was a real help and a focus in the day for Lana and for me.  She was so chilled after them….  Can you please pass on our thanks to all the girls that did the classes?  </a:t>
            </a:r>
            <a:r>
              <a:rPr lang="en-IE" i="1" dirty="0" smtClean="0"/>
              <a:t>What </a:t>
            </a:r>
            <a:r>
              <a:rPr lang="en-IE" i="1" dirty="0"/>
              <a:t>goes around, comes around and I certainly hope the goodness you put out in the world comes back to you and everybody who enabled these sessions for our kids</a:t>
            </a:r>
            <a:r>
              <a:rPr lang="en-IE" i="1" dirty="0" smtClean="0"/>
              <a:t>.”</a:t>
            </a:r>
          </a:p>
          <a:p>
            <a:pPr lvl="3">
              <a:lnSpc>
                <a:spcPct val="120000"/>
              </a:lnSpc>
            </a:pPr>
            <a:r>
              <a:rPr lang="en-IE" b="1" dirty="0"/>
              <a:t>Sustainability:</a:t>
            </a:r>
            <a:r>
              <a:rPr lang="en-IE" dirty="0"/>
              <a:t> </a:t>
            </a:r>
            <a:r>
              <a:rPr lang="en-IE" dirty="0" smtClean="0"/>
              <a:t>As a result of these collaborations, </a:t>
            </a:r>
            <a:r>
              <a:rPr lang="en-IE" dirty="0" err="1"/>
              <a:t>Lucena</a:t>
            </a:r>
            <a:r>
              <a:rPr lang="en-IE" dirty="0"/>
              <a:t> clinic have formed a working group to support teenagers in sporting and creative activities when they progress from their services.  Wicklow Sports &amp; Recreation are part of this working group, along with CYPSC, </a:t>
            </a:r>
            <a:r>
              <a:rPr lang="en-IE" dirty="0" smtClean="0"/>
              <a:t>‘</a:t>
            </a:r>
            <a:r>
              <a:rPr lang="en-IE" dirty="0" err="1" smtClean="0"/>
              <a:t>AsIam</a:t>
            </a:r>
            <a:r>
              <a:rPr lang="en-IE" dirty="0" smtClean="0"/>
              <a:t>’, </a:t>
            </a:r>
            <a:r>
              <a:rPr lang="en-IE" dirty="0"/>
              <a:t>ADHD Ireland, </a:t>
            </a:r>
            <a:r>
              <a:rPr lang="en-IE" dirty="0" err="1"/>
              <a:t>Foreoige</a:t>
            </a:r>
            <a:r>
              <a:rPr lang="en-IE" dirty="0"/>
              <a:t> and HSE.  The overall outcome is that these teenagers and young people will then hopefully attend activities outside of the organisation they are involved with and continue to participate in </a:t>
            </a:r>
            <a:r>
              <a:rPr lang="en-IE" dirty="0" smtClean="0"/>
              <a:t>sport, physical </a:t>
            </a:r>
            <a:r>
              <a:rPr lang="en-IE" dirty="0"/>
              <a:t>activity and </a:t>
            </a:r>
            <a:r>
              <a:rPr lang="en-IE" dirty="0" smtClean="0"/>
              <a:t>creative endeavours.</a:t>
            </a:r>
          </a:p>
          <a:p>
            <a:pPr lvl="2">
              <a:lnSpc>
                <a:spcPct val="120000"/>
              </a:lnSpc>
            </a:pPr>
            <a:r>
              <a:rPr lang="en-IE" sz="2500" b="1" dirty="0"/>
              <a:t>CYPSC Collaboration for </a:t>
            </a:r>
            <a:r>
              <a:rPr lang="en-IE" sz="2500" b="1" dirty="0" err="1"/>
              <a:t>KeepWell</a:t>
            </a:r>
            <a:r>
              <a:rPr lang="en-IE" sz="2500" b="1" dirty="0"/>
              <a:t> Campaign, online classes and Sports </a:t>
            </a:r>
            <a:r>
              <a:rPr lang="en-IE" sz="2500" b="1" dirty="0" smtClean="0"/>
              <a:t>Packs</a:t>
            </a:r>
          </a:p>
          <a:p>
            <a:pPr lvl="3">
              <a:lnSpc>
                <a:spcPct val="120000"/>
              </a:lnSpc>
            </a:pPr>
            <a:r>
              <a:rPr lang="en-IE" dirty="0" smtClean="0"/>
              <a:t>An </a:t>
            </a:r>
            <a:r>
              <a:rPr lang="en-IE" dirty="0"/>
              <a:t>interagency collaboration with CYPSC, Wicklow County Childcare Committee (WCCC), Healthy Wicklow, Wicklow Sports &amp; Recreation Partnership, Bray Sports Promotion Unit, Respond, among others.  This activity was targeted at disadvantaged families around County Wicklow who engaged with family support services.  Online Zoom classes in Yoga and Dance were provided, from mid January to March.  Also as part of this campaign funded by the Government initiative </a:t>
            </a:r>
            <a:r>
              <a:rPr lang="en-IE" dirty="0" err="1"/>
              <a:t>KeepWell</a:t>
            </a:r>
            <a:r>
              <a:rPr lang="en-IE" dirty="0"/>
              <a:t>, Wicklow Sports &amp; Recreation Partnership created 46 Sports Pack with a variety of sports equipment tailored to each families demographic. </a:t>
            </a:r>
          </a:p>
          <a:p>
            <a:pPr lvl="3">
              <a:lnSpc>
                <a:spcPct val="120000"/>
              </a:lnSpc>
            </a:pPr>
            <a:endParaRPr lang="en-IE" sz="1900" dirty="0"/>
          </a:p>
          <a:p>
            <a:pPr marL="1371600" lvl="3" indent="0">
              <a:buNone/>
            </a:pPr>
            <a:endParaRPr lang="en-IE" dirty="0"/>
          </a:p>
          <a:p>
            <a:pPr lvl="1"/>
            <a:endParaRPr lang="en-IE" dirty="0"/>
          </a:p>
          <a:p>
            <a:endParaRPr lang="en-IE" dirty="0"/>
          </a:p>
        </p:txBody>
      </p:sp>
      <p:pic>
        <p:nvPicPr>
          <p:cNvPr id="4" name="Picture 3"/>
          <p:cNvPicPr/>
          <p:nvPr/>
        </p:nvPicPr>
        <p:blipFill>
          <a:blip r:embed="rId2" cstate="print">
            <a:extLst>
              <a:ext uri="{28A0092B-C50C-407E-A947-70E740481C1C}">
                <a14:useLocalDpi xmlns:a14="http://schemas.microsoft.com/office/drawing/2010/main" val="0"/>
              </a:ext>
            </a:extLst>
          </a:blip>
          <a:stretch>
            <a:fillRect/>
          </a:stretch>
        </p:blipFill>
        <p:spPr>
          <a:xfrm>
            <a:off x="7303590" y="200940"/>
            <a:ext cx="1656184" cy="1800200"/>
          </a:xfrm>
          <a:prstGeom prst="rect">
            <a:avLst/>
          </a:prstGeom>
        </p:spPr>
      </p:pic>
    </p:spTree>
    <p:extLst>
      <p:ext uri="{BB962C8B-B14F-4D97-AF65-F5344CB8AC3E}">
        <p14:creationId xmlns:p14="http://schemas.microsoft.com/office/powerpoint/2010/main" val="15008131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1196752"/>
            <a:ext cx="8651304" cy="5544616"/>
          </a:xfrm>
        </p:spPr>
        <p:txBody>
          <a:bodyPr>
            <a:noAutofit/>
          </a:bodyPr>
          <a:lstStyle/>
          <a:p>
            <a:pPr lvl="0"/>
            <a:r>
              <a:rPr lang="en-IE" sz="1300" b="1" dirty="0"/>
              <a:t>Inclusive Step Challenge </a:t>
            </a:r>
            <a:endParaRPr lang="en-IE" sz="1300" dirty="0"/>
          </a:p>
          <a:p>
            <a:pPr lvl="1"/>
            <a:r>
              <a:rPr lang="en-IE" sz="1300" dirty="0"/>
              <a:t>Several groups around County Wicklow including The Pod Wicklow, Sunbeam House Services and </a:t>
            </a:r>
            <a:r>
              <a:rPr lang="en-IE" sz="1300" dirty="0" err="1"/>
              <a:t>Lucena</a:t>
            </a:r>
            <a:r>
              <a:rPr lang="en-IE" sz="1300" dirty="0"/>
              <a:t> Clinics Wicklow and Bray, took part in a 4 week step challenge.  Healthy Ireland provided all the participants with a step counter and a Wicklow Sports &amp; Recreation Partnership t-shirt at the end of the programme.  The inter agency competitiveness created a great motive for participation. </a:t>
            </a:r>
            <a:endParaRPr lang="en-IE" sz="1300" dirty="0" smtClean="0"/>
          </a:p>
          <a:p>
            <a:pPr marL="457200" lvl="1" indent="0">
              <a:buNone/>
            </a:pPr>
            <a:endParaRPr lang="en-IE" sz="600" dirty="0" smtClean="0"/>
          </a:p>
          <a:p>
            <a:pPr lvl="0"/>
            <a:r>
              <a:rPr lang="en-IE" sz="1300" b="1" dirty="0" err="1"/>
              <a:t>Keepwell</a:t>
            </a:r>
            <a:r>
              <a:rPr lang="en-IE" sz="1300" b="1" dirty="0"/>
              <a:t> Sensory Packs</a:t>
            </a:r>
            <a:endParaRPr lang="en-IE" sz="1300" dirty="0"/>
          </a:p>
          <a:p>
            <a:pPr lvl="1"/>
            <a:r>
              <a:rPr lang="en-IE" sz="1300" dirty="0"/>
              <a:t>As part of the collaboration above, 34 Sensory bags were distributed to families with a child with a disability or autism diagnosis.   A variety of sensory balls, and tailored sports equipment was included. </a:t>
            </a:r>
            <a:endParaRPr lang="en-IE" sz="1300" dirty="0" smtClean="0"/>
          </a:p>
          <a:p>
            <a:pPr marL="457200" lvl="1" indent="0">
              <a:buNone/>
            </a:pPr>
            <a:endParaRPr lang="en-IE" sz="500" dirty="0"/>
          </a:p>
          <a:p>
            <a:pPr lvl="0"/>
            <a:r>
              <a:rPr lang="en-IE" sz="1300" b="1" dirty="0"/>
              <a:t>Dance for Social Prescribing Day</a:t>
            </a:r>
            <a:endParaRPr lang="en-IE" sz="1300" dirty="0"/>
          </a:p>
          <a:p>
            <a:pPr lvl="1"/>
            <a:r>
              <a:rPr lang="en-IE" sz="1300" dirty="0"/>
              <a:t>In collaboration with Bray Area Partnership and County Wicklow Partnership, a Free Dance class was organised to celebrate Social Prescribing Day on 18</a:t>
            </a:r>
            <a:r>
              <a:rPr lang="en-IE" sz="1300" baseline="30000" dirty="0"/>
              <a:t>th</a:t>
            </a:r>
            <a:r>
              <a:rPr lang="en-IE" sz="1300" dirty="0"/>
              <a:t> March. </a:t>
            </a:r>
            <a:endParaRPr lang="en-IE" sz="1300" dirty="0" smtClean="0"/>
          </a:p>
          <a:p>
            <a:pPr marL="457200" lvl="1" indent="0">
              <a:buNone/>
            </a:pPr>
            <a:endParaRPr lang="en-IE" sz="400" dirty="0"/>
          </a:p>
          <a:p>
            <a:r>
              <a:rPr lang="en-IE" sz="1300" b="1" dirty="0"/>
              <a:t>Dance programme with </a:t>
            </a:r>
            <a:r>
              <a:rPr lang="en-IE" sz="1300" b="1" dirty="0" err="1"/>
              <a:t>Rathmore</a:t>
            </a:r>
            <a:r>
              <a:rPr lang="en-IE" sz="1300" b="1" dirty="0"/>
              <a:t> residents (Direct Provision Centre</a:t>
            </a:r>
            <a:r>
              <a:rPr lang="en-IE" sz="1300" b="1" dirty="0" smtClean="0"/>
              <a:t>).</a:t>
            </a:r>
            <a:endParaRPr lang="en-IE" sz="1300" dirty="0" smtClean="0"/>
          </a:p>
          <a:p>
            <a:pPr lvl="1"/>
            <a:r>
              <a:rPr lang="en-IE" sz="1300" dirty="0" smtClean="0"/>
              <a:t>A </a:t>
            </a:r>
            <a:r>
              <a:rPr lang="en-IE" sz="1300" dirty="0"/>
              <a:t>Dance programme was delivered to residents of </a:t>
            </a:r>
            <a:r>
              <a:rPr lang="en-IE" sz="1300" dirty="0" err="1"/>
              <a:t>Rathmore</a:t>
            </a:r>
            <a:r>
              <a:rPr lang="en-IE" sz="1300" dirty="0"/>
              <a:t>, Ashford. </a:t>
            </a:r>
          </a:p>
          <a:p>
            <a:pPr lvl="1"/>
            <a:r>
              <a:rPr lang="en-IE" sz="1300" dirty="0" smtClean="0"/>
              <a:t>3 </a:t>
            </a:r>
            <a:r>
              <a:rPr lang="en-IE" sz="1300" dirty="0"/>
              <a:t>groups of different ages, through different dance routines during August over 2 training days. </a:t>
            </a:r>
          </a:p>
          <a:p>
            <a:pPr lvl="1"/>
            <a:r>
              <a:rPr lang="en-IE" sz="1300" dirty="0" smtClean="0"/>
              <a:t>This </a:t>
            </a:r>
            <a:r>
              <a:rPr lang="en-IE" sz="1300" dirty="0"/>
              <a:t>was in collaboration with Wicklow Arts Office, funding 50% of the programme</a:t>
            </a:r>
            <a:r>
              <a:rPr lang="en-IE" sz="1300" dirty="0" smtClean="0"/>
              <a:t>.</a:t>
            </a:r>
          </a:p>
          <a:p>
            <a:pPr marL="0" indent="0">
              <a:buNone/>
            </a:pPr>
            <a:endParaRPr lang="en-IE" sz="600" dirty="0"/>
          </a:p>
          <a:p>
            <a:r>
              <a:rPr lang="en-IE" sz="1300" b="1" dirty="0" err="1"/>
              <a:t>Lucena</a:t>
            </a:r>
            <a:r>
              <a:rPr lang="en-IE" sz="1300" b="1" dirty="0"/>
              <a:t> Clinic – Alpaca Walking Programme</a:t>
            </a:r>
            <a:r>
              <a:rPr lang="en-IE" sz="1300" dirty="0"/>
              <a:t> </a:t>
            </a:r>
            <a:endParaRPr lang="en-IE" sz="1300" dirty="0" smtClean="0"/>
          </a:p>
          <a:p>
            <a:pPr marL="0" indent="0">
              <a:buNone/>
            </a:pPr>
            <a:r>
              <a:rPr lang="en-IE" sz="1300" dirty="0" smtClean="0"/>
              <a:t>12 </a:t>
            </a:r>
            <a:r>
              <a:rPr lang="en-IE" sz="1300" dirty="0"/>
              <a:t>young clients of </a:t>
            </a:r>
            <a:r>
              <a:rPr lang="en-IE" sz="1300" dirty="0" err="1"/>
              <a:t>Lucena</a:t>
            </a:r>
            <a:r>
              <a:rPr lang="en-IE" sz="1300" dirty="0"/>
              <a:t> clinic who present for </a:t>
            </a:r>
            <a:r>
              <a:rPr lang="en-IE" sz="1300" dirty="0" smtClean="0"/>
              <a:t>mental </a:t>
            </a:r>
            <a:r>
              <a:rPr lang="en-IE" sz="1300" dirty="0"/>
              <a:t>health </a:t>
            </a:r>
            <a:endParaRPr lang="en-IE" sz="1300" dirty="0" smtClean="0"/>
          </a:p>
          <a:p>
            <a:pPr marL="0" indent="0">
              <a:buNone/>
            </a:pPr>
            <a:r>
              <a:rPr lang="en-IE" sz="1300" dirty="0" smtClean="0"/>
              <a:t>and/or </a:t>
            </a:r>
            <a:r>
              <a:rPr lang="en-IE" sz="1300" dirty="0"/>
              <a:t>with ASD participated in a 4 week programme of Alpaca walking </a:t>
            </a:r>
            <a:endParaRPr lang="en-IE" sz="1300" dirty="0" smtClean="0"/>
          </a:p>
          <a:p>
            <a:pPr marL="0" indent="0">
              <a:buNone/>
            </a:pPr>
            <a:r>
              <a:rPr lang="en-IE" sz="1300" dirty="0" smtClean="0"/>
              <a:t>in </a:t>
            </a:r>
            <a:r>
              <a:rPr lang="en-IE" sz="1300" dirty="0" err="1"/>
              <a:t>Newtownmountkennedy</a:t>
            </a:r>
            <a:r>
              <a:rPr lang="en-IE" sz="1300" dirty="0"/>
              <a:t> during May and June.  Co-funded with CYPSC, </a:t>
            </a:r>
            <a:endParaRPr lang="en-IE" sz="1300" dirty="0" smtClean="0"/>
          </a:p>
          <a:p>
            <a:pPr marL="0" indent="0">
              <a:buNone/>
            </a:pPr>
            <a:r>
              <a:rPr lang="en-IE" sz="1300" dirty="0" smtClean="0"/>
              <a:t>this </a:t>
            </a:r>
            <a:r>
              <a:rPr lang="en-IE" sz="1300" dirty="0"/>
              <a:t>programme was hugely successful when first piloted in 2019 by </a:t>
            </a:r>
            <a:r>
              <a:rPr lang="en-IE" sz="1300" dirty="0" err="1"/>
              <a:t>Lucena</a:t>
            </a:r>
            <a:r>
              <a:rPr lang="en-IE" sz="1300" dirty="0"/>
              <a:t>. </a:t>
            </a:r>
          </a:p>
          <a:p>
            <a:endParaRPr lang="en-IE" sz="1300" dirty="0"/>
          </a:p>
        </p:txBody>
      </p:sp>
      <p:sp>
        <p:nvSpPr>
          <p:cNvPr id="4" name="Title 1"/>
          <p:cNvSpPr>
            <a:spLocks noGrp="1"/>
          </p:cNvSpPr>
          <p:nvPr>
            <p:ph type="title"/>
          </p:nvPr>
        </p:nvSpPr>
        <p:spPr>
          <a:xfrm>
            <a:off x="457200" y="116632"/>
            <a:ext cx="8229600" cy="1143000"/>
          </a:xfrm>
        </p:spPr>
        <p:txBody>
          <a:bodyPr>
            <a:normAutofit fontScale="90000"/>
          </a:bodyPr>
          <a:lstStyle/>
          <a:p>
            <a:r>
              <a:rPr lang="en-IE" dirty="0" smtClean="0"/>
              <a:t>Action Area1</a:t>
            </a:r>
            <a:br>
              <a:rPr lang="en-IE" dirty="0" smtClean="0"/>
            </a:br>
            <a:r>
              <a:rPr lang="en-IE" dirty="0" smtClean="0"/>
              <a:t>Diverse Opportunities</a:t>
            </a:r>
            <a:endParaRPr lang="en-IE" dirty="0"/>
          </a:p>
        </p:txBody>
      </p:sp>
      <p:pic>
        <p:nvPicPr>
          <p:cNvPr id="5" name="Picture 4"/>
          <p:cNvPicPr/>
          <p:nvPr/>
        </p:nvPicPr>
        <p:blipFill>
          <a:blip r:embed="rId2">
            <a:extLst>
              <a:ext uri="{28A0092B-C50C-407E-A947-70E740481C1C}">
                <a14:useLocalDpi xmlns:a14="http://schemas.microsoft.com/office/drawing/2010/main" val="0"/>
              </a:ext>
            </a:extLst>
          </a:blip>
          <a:stretch>
            <a:fillRect/>
          </a:stretch>
        </p:blipFill>
        <p:spPr>
          <a:xfrm rot="5400000">
            <a:off x="6809898" y="4791503"/>
            <a:ext cx="1978025" cy="1845310"/>
          </a:xfrm>
          <a:prstGeom prst="rect">
            <a:avLst/>
          </a:prstGeom>
        </p:spPr>
      </p:pic>
    </p:spTree>
    <p:extLst>
      <p:ext uri="{BB962C8B-B14F-4D97-AF65-F5344CB8AC3E}">
        <p14:creationId xmlns:p14="http://schemas.microsoft.com/office/powerpoint/2010/main" val="12736940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E" dirty="0" smtClean="0"/>
              <a:t>Action Area1</a:t>
            </a:r>
            <a:br>
              <a:rPr lang="en-IE" dirty="0" smtClean="0"/>
            </a:br>
            <a:r>
              <a:rPr lang="en-IE" dirty="0" smtClean="0"/>
              <a:t>Diverse Opportunities</a:t>
            </a:r>
            <a:endParaRPr lang="en-IE" dirty="0"/>
          </a:p>
        </p:txBody>
      </p:sp>
      <p:sp>
        <p:nvSpPr>
          <p:cNvPr id="3" name="Content Placeholder 2"/>
          <p:cNvSpPr>
            <a:spLocks noGrp="1"/>
          </p:cNvSpPr>
          <p:nvPr>
            <p:ph idx="1"/>
          </p:nvPr>
        </p:nvSpPr>
        <p:spPr/>
        <p:txBody>
          <a:bodyPr>
            <a:normAutofit fontScale="85000" lnSpcReduction="20000"/>
          </a:bodyPr>
          <a:lstStyle/>
          <a:p>
            <a:r>
              <a:rPr lang="en-IE" dirty="0" smtClean="0"/>
              <a:t>Online Physical Activity Programmes</a:t>
            </a:r>
          </a:p>
          <a:p>
            <a:pPr lvl="1"/>
            <a:r>
              <a:rPr lang="en-IE" dirty="0" smtClean="0"/>
              <a:t>Couch to…3/5K</a:t>
            </a:r>
          </a:p>
          <a:p>
            <a:pPr lvl="2"/>
            <a:r>
              <a:rPr lang="en-IE" dirty="0" smtClean="0"/>
              <a:t>Online Couch to 3K </a:t>
            </a:r>
          </a:p>
          <a:p>
            <a:pPr lvl="3"/>
            <a:r>
              <a:rPr lang="en-IE" dirty="0" smtClean="0"/>
              <a:t>January had 121 participants</a:t>
            </a:r>
          </a:p>
          <a:p>
            <a:pPr lvl="3"/>
            <a:r>
              <a:rPr lang="en-IE" dirty="0" smtClean="0"/>
              <a:t>35 first years from Loreto Bray completed</a:t>
            </a:r>
          </a:p>
          <a:p>
            <a:pPr lvl="3"/>
            <a:r>
              <a:rPr lang="en-IE" dirty="0" smtClean="0"/>
              <a:t>‘Recliner to 3K’ with Blessington </a:t>
            </a:r>
            <a:r>
              <a:rPr lang="en-IE" dirty="0" err="1" smtClean="0"/>
              <a:t>Womens</a:t>
            </a:r>
            <a:r>
              <a:rPr lang="en-IE" dirty="0" smtClean="0"/>
              <a:t> Shed had 57 participants.</a:t>
            </a:r>
          </a:p>
          <a:p>
            <a:pPr lvl="2"/>
            <a:r>
              <a:rPr lang="en-IE" dirty="0" smtClean="0"/>
              <a:t>Online Couch to 5K </a:t>
            </a:r>
          </a:p>
          <a:p>
            <a:pPr lvl="3"/>
            <a:r>
              <a:rPr lang="en-IE" dirty="0" smtClean="0"/>
              <a:t>January 6 week programme had 161 participants</a:t>
            </a:r>
          </a:p>
          <a:p>
            <a:pPr lvl="3"/>
            <a:r>
              <a:rPr lang="en-IE" dirty="0" smtClean="0"/>
              <a:t>March 6 week programme had 47 participants (including those who graduated up from the Couch to 3K</a:t>
            </a:r>
          </a:p>
          <a:p>
            <a:pPr lvl="3"/>
            <a:r>
              <a:rPr lang="en-IE" dirty="0" smtClean="0"/>
              <a:t>November 6 week programme has 50 participants and this will finish with a 5K Santa Dash in December</a:t>
            </a:r>
          </a:p>
          <a:p>
            <a:pPr lvl="2"/>
            <a:r>
              <a:rPr lang="en-IE" dirty="0" smtClean="0"/>
              <a:t>Online Build to 10K </a:t>
            </a:r>
          </a:p>
          <a:p>
            <a:pPr lvl="3"/>
            <a:r>
              <a:rPr lang="en-IE" dirty="0" smtClean="0"/>
              <a:t>Following feedback we ran our first ever 6 week 10K programme with 27 participants.</a:t>
            </a:r>
          </a:p>
          <a:p>
            <a:pPr marL="1371600" lvl="3" indent="0">
              <a:buNone/>
            </a:pPr>
            <a:endParaRPr lang="en-IE" dirty="0" smtClean="0"/>
          </a:p>
          <a:p>
            <a:pPr lvl="3"/>
            <a:endParaRPr lang="en-IE" dirty="0" smtClean="0"/>
          </a:p>
          <a:p>
            <a:endParaRPr lang="en-IE" dirty="0"/>
          </a:p>
        </p:txBody>
      </p:sp>
      <p:pic>
        <p:nvPicPr>
          <p:cNvPr id="7" name="Picture 6" descr="cid:17d56b2e6a3135e8d34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6165192" y="1556792"/>
            <a:ext cx="2583272" cy="1440160"/>
          </a:xfrm>
          <a:prstGeom prst="rect">
            <a:avLst/>
          </a:prstGeom>
          <a:noFill/>
          <a:ln>
            <a:noFill/>
          </a:ln>
        </p:spPr>
      </p:pic>
    </p:spTree>
    <p:extLst>
      <p:ext uri="{BB962C8B-B14F-4D97-AF65-F5344CB8AC3E}">
        <p14:creationId xmlns:p14="http://schemas.microsoft.com/office/powerpoint/2010/main" val="14463559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E" dirty="0" smtClean="0"/>
              <a:t>Action Area1</a:t>
            </a:r>
            <a:br>
              <a:rPr lang="en-IE" dirty="0" smtClean="0"/>
            </a:br>
            <a:r>
              <a:rPr lang="en-IE" dirty="0" smtClean="0"/>
              <a:t>Diverse Opportunities</a:t>
            </a:r>
            <a:endParaRPr lang="en-IE" dirty="0"/>
          </a:p>
        </p:txBody>
      </p:sp>
      <p:sp>
        <p:nvSpPr>
          <p:cNvPr id="3" name="Content Placeholder 2"/>
          <p:cNvSpPr>
            <a:spLocks noGrp="1"/>
          </p:cNvSpPr>
          <p:nvPr>
            <p:ph idx="1"/>
          </p:nvPr>
        </p:nvSpPr>
        <p:spPr/>
        <p:txBody>
          <a:bodyPr>
            <a:noAutofit/>
          </a:bodyPr>
          <a:lstStyle/>
          <a:p>
            <a:r>
              <a:rPr lang="en-IE" sz="1600" b="1" dirty="0" smtClean="0"/>
              <a:t>Online Physical Activity Programmes</a:t>
            </a:r>
          </a:p>
          <a:p>
            <a:pPr lvl="1"/>
            <a:r>
              <a:rPr lang="en-IE" sz="1400" dirty="0" smtClean="0"/>
              <a:t>Intro to Online Pregnancy Yoga</a:t>
            </a:r>
          </a:p>
          <a:p>
            <a:pPr lvl="2"/>
            <a:r>
              <a:rPr lang="en-IE" sz="1200" dirty="0" smtClean="0"/>
              <a:t>A four week Online Intro to Pregnancy Yoga. This programme was suitable for 12+ weeks pregnant, started Tuesday 16</a:t>
            </a:r>
            <a:r>
              <a:rPr lang="en-IE" sz="1200" baseline="30000" dirty="0" smtClean="0"/>
              <a:t>th</a:t>
            </a:r>
            <a:r>
              <a:rPr lang="en-IE" sz="1200" dirty="0" smtClean="0"/>
              <a:t> March</a:t>
            </a:r>
          </a:p>
          <a:p>
            <a:pPr lvl="2"/>
            <a:r>
              <a:rPr lang="en-IE" sz="1200" dirty="0" smtClean="0"/>
              <a:t>Our second four week pregnancy yoga programme started Monday 17</a:t>
            </a:r>
            <a:r>
              <a:rPr lang="en-IE" sz="1200" baseline="30000" dirty="0" smtClean="0"/>
              <a:t>th</a:t>
            </a:r>
            <a:r>
              <a:rPr lang="en-IE" sz="1200" dirty="0" smtClean="0"/>
              <a:t>. 15 women took part in this programme</a:t>
            </a:r>
            <a:r>
              <a:rPr lang="en-IE" sz="1200" b="1" dirty="0" smtClean="0"/>
              <a:t>.</a:t>
            </a:r>
            <a:endParaRPr lang="en-IE" sz="1200" dirty="0" smtClean="0"/>
          </a:p>
          <a:p>
            <a:pPr lvl="1"/>
            <a:r>
              <a:rPr lang="en-IE" sz="1400" dirty="0" smtClean="0"/>
              <a:t>Intermediate </a:t>
            </a:r>
            <a:r>
              <a:rPr lang="en-IE" sz="1400" dirty="0"/>
              <a:t>Yoga Programme </a:t>
            </a:r>
            <a:endParaRPr lang="en-IE" sz="1400" dirty="0" smtClean="0"/>
          </a:p>
          <a:p>
            <a:pPr lvl="2"/>
            <a:r>
              <a:rPr lang="en-IE" sz="1200" dirty="0" smtClean="0"/>
              <a:t>This </a:t>
            </a:r>
            <a:r>
              <a:rPr lang="en-IE" sz="1200" dirty="0"/>
              <a:t>was a 6 week online programme aimed at the general population. 16 people took part. </a:t>
            </a:r>
            <a:r>
              <a:rPr lang="en-IE" sz="1200" b="1" dirty="0"/>
              <a:t> </a:t>
            </a:r>
            <a:endParaRPr lang="en-IE" sz="1200" dirty="0" smtClean="0"/>
          </a:p>
          <a:p>
            <a:pPr lvl="2"/>
            <a:r>
              <a:rPr lang="en-IE" sz="1200" dirty="0" smtClean="0"/>
              <a:t>Intro </a:t>
            </a:r>
            <a:r>
              <a:rPr lang="en-IE" sz="1200" dirty="0"/>
              <a:t>to Online Pregnancy </a:t>
            </a:r>
            <a:r>
              <a:rPr lang="en-IE" sz="1200" dirty="0" smtClean="0"/>
              <a:t>Yoga 17</a:t>
            </a:r>
            <a:r>
              <a:rPr lang="en-IE" sz="1200" baseline="30000" dirty="0" smtClean="0"/>
              <a:t>th</a:t>
            </a:r>
            <a:r>
              <a:rPr lang="en-IE" sz="1200" dirty="0" smtClean="0"/>
              <a:t>. </a:t>
            </a:r>
          </a:p>
          <a:p>
            <a:pPr lvl="1"/>
            <a:r>
              <a:rPr lang="en-IE" sz="1400" dirty="0"/>
              <a:t>GAA Healthy </a:t>
            </a:r>
            <a:r>
              <a:rPr lang="en-IE" sz="1400" dirty="0" smtClean="0"/>
              <a:t>Clubs</a:t>
            </a:r>
          </a:p>
          <a:p>
            <a:pPr lvl="2"/>
            <a:r>
              <a:rPr lang="en-IE" sz="1200" dirty="0" smtClean="0"/>
              <a:t>24</a:t>
            </a:r>
            <a:r>
              <a:rPr lang="en-IE" sz="1200" baseline="30000" dirty="0" smtClean="0"/>
              <a:t>th</a:t>
            </a:r>
            <a:r>
              <a:rPr lang="en-IE" sz="1200" dirty="0" smtClean="0"/>
              <a:t> </a:t>
            </a:r>
            <a:r>
              <a:rPr lang="en-IE" sz="1200" dirty="0"/>
              <a:t>March an Online Yoga class for anyone who is a member of a GAA club that is part of the Healthy Club initiative. There was a huge demand, so we offered a 4 week course for club members. 91 people took part. </a:t>
            </a:r>
            <a:endParaRPr lang="en-IE" sz="1200" dirty="0" smtClean="0"/>
          </a:p>
          <a:p>
            <a:pPr lvl="1"/>
            <a:r>
              <a:rPr lang="en-IE" sz="1400" dirty="0" smtClean="0"/>
              <a:t>Online Pilates</a:t>
            </a:r>
            <a:endParaRPr lang="en-IE" sz="1400" dirty="0"/>
          </a:p>
          <a:p>
            <a:pPr lvl="2"/>
            <a:r>
              <a:rPr lang="en-IE" sz="1200" dirty="0"/>
              <a:t>This programme was delivered twice a week in partnership with HD Fitness, </a:t>
            </a:r>
          </a:p>
          <a:p>
            <a:pPr marL="914400" lvl="2" indent="0">
              <a:buNone/>
            </a:pPr>
            <a:r>
              <a:rPr lang="en-IE" sz="1200" dirty="0" smtClean="0"/>
              <a:t>Blessington</a:t>
            </a:r>
            <a:r>
              <a:rPr lang="en-IE" sz="1200" dirty="0"/>
              <a:t>. </a:t>
            </a:r>
            <a:r>
              <a:rPr lang="en-IE" sz="1200" dirty="0" smtClean="0"/>
              <a:t>From the 5</a:t>
            </a:r>
            <a:r>
              <a:rPr lang="en-IE" sz="1200" baseline="30000" dirty="0" smtClean="0"/>
              <a:t>th</a:t>
            </a:r>
            <a:r>
              <a:rPr lang="en-IE" sz="1200" dirty="0" smtClean="0"/>
              <a:t> </a:t>
            </a:r>
            <a:r>
              <a:rPr lang="en-IE" sz="1200" dirty="0"/>
              <a:t>of </a:t>
            </a:r>
            <a:r>
              <a:rPr lang="en-IE" sz="1200" dirty="0" smtClean="0"/>
              <a:t>April.  57 participants took part</a:t>
            </a:r>
          </a:p>
          <a:p>
            <a:pPr lvl="1"/>
            <a:r>
              <a:rPr lang="en-IE" sz="1400" dirty="0" err="1" smtClean="0"/>
              <a:t>Buggyfit</a:t>
            </a:r>
            <a:endParaRPr lang="en-IE" sz="1400" dirty="0" smtClean="0"/>
          </a:p>
          <a:p>
            <a:pPr lvl="2"/>
            <a:r>
              <a:rPr lang="en-IE" sz="1200" dirty="0" smtClean="0"/>
              <a:t>A </a:t>
            </a:r>
            <a:r>
              <a:rPr lang="en-IE" sz="1200" dirty="0"/>
              <a:t>virtual </a:t>
            </a:r>
            <a:r>
              <a:rPr lang="en-IE" sz="1200" dirty="0" err="1"/>
              <a:t>Buggyfit</a:t>
            </a:r>
            <a:r>
              <a:rPr lang="en-IE" sz="1200" dirty="0"/>
              <a:t> programme started Tuesday 16</a:t>
            </a:r>
            <a:r>
              <a:rPr lang="en-IE" sz="1200" baseline="30000" dirty="0"/>
              <a:t>th</a:t>
            </a:r>
            <a:r>
              <a:rPr lang="en-IE" sz="1200" dirty="0"/>
              <a:t> March for six weeks </a:t>
            </a:r>
            <a:endParaRPr lang="en-IE" sz="1200" dirty="0" smtClean="0"/>
          </a:p>
          <a:p>
            <a:pPr marL="914400" lvl="2" indent="0">
              <a:buNone/>
            </a:pPr>
            <a:r>
              <a:rPr lang="en-IE" sz="1200" dirty="0" smtClean="0"/>
              <a:t>with </a:t>
            </a:r>
            <a:r>
              <a:rPr lang="en-IE" sz="1200" dirty="0"/>
              <a:t>17 people in attendance. </a:t>
            </a:r>
            <a:endParaRPr lang="en-IE" sz="1200" dirty="0" smtClean="0"/>
          </a:p>
          <a:p>
            <a:pPr lvl="1"/>
            <a:r>
              <a:rPr lang="en-IE" sz="1400" dirty="0"/>
              <a:t>Online Men on the </a:t>
            </a:r>
            <a:r>
              <a:rPr lang="en-IE" sz="1400" dirty="0" smtClean="0"/>
              <a:t>Move</a:t>
            </a:r>
          </a:p>
          <a:p>
            <a:pPr lvl="2"/>
            <a:r>
              <a:rPr lang="en-IE" sz="1200" dirty="0" smtClean="0"/>
              <a:t>8 </a:t>
            </a:r>
            <a:r>
              <a:rPr lang="en-IE" sz="1200" dirty="0"/>
              <a:t>week exercise programme targeting men who were not physically active. </a:t>
            </a:r>
            <a:endParaRPr lang="en-IE" sz="1200" dirty="0" smtClean="0"/>
          </a:p>
          <a:p>
            <a:pPr lvl="2"/>
            <a:r>
              <a:rPr lang="en-IE" sz="1200" dirty="0" smtClean="0"/>
              <a:t>This </a:t>
            </a:r>
            <a:r>
              <a:rPr lang="en-IE" sz="1200" dirty="0"/>
              <a:t>programme took place via zoom, twice a week. </a:t>
            </a:r>
            <a:endParaRPr lang="en-IE" sz="1200" dirty="0" smtClean="0"/>
          </a:p>
          <a:p>
            <a:pPr lvl="2"/>
            <a:r>
              <a:rPr lang="en-IE" sz="1200" dirty="0" smtClean="0"/>
              <a:t>A </a:t>
            </a:r>
            <a:r>
              <a:rPr lang="en-IE" sz="1200" dirty="0"/>
              <a:t>total of eight men took part and on completion will receive #</a:t>
            </a:r>
            <a:r>
              <a:rPr lang="en-IE" sz="1200" dirty="0" err="1"/>
              <a:t>ActiveWicklow</a:t>
            </a:r>
            <a:r>
              <a:rPr lang="en-IE" sz="1200" dirty="0"/>
              <a:t> t-shirt. </a:t>
            </a:r>
          </a:p>
        </p:txBody>
      </p:sp>
      <p:pic>
        <p:nvPicPr>
          <p:cNvPr id="4" name="Picture 3" descr="G:\Groups\Comm &amp; Ent\Wicklow LSP\Pictures\2021\Women's V3K Photos\Womens V3K Collage Photo 2.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20272" y="4509120"/>
            <a:ext cx="1965960" cy="1965960"/>
          </a:xfrm>
          <a:prstGeom prst="rect">
            <a:avLst/>
          </a:prstGeom>
          <a:noFill/>
          <a:ln>
            <a:noFill/>
          </a:ln>
        </p:spPr>
      </p:pic>
    </p:spTree>
    <p:extLst>
      <p:ext uri="{BB962C8B-B14F-4D97-AF65-F5344CB8AC3E}">
        <p14:creationId xmlns:p14="http://schemas.microsoft.com/office/powerpoint/2010/main" val="14183634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E" dirty="0" smtClean="0"/>
              <a:t>Action Area1-Diverse Opportunities</a:t>
            </a:r>
            <a:br>
              <a:rPr lang="en-IE" dirty="0" smtClean="0"/>
            </a:br>
            <a:r>
              <a:rPr lang="en-IE" dirty="0" smtClean="0"/>
              <a:t>Camps</a:t>
            </a:r>
            <a:endParaRPr lang="en-IE" dirty="0"/>
          </a:p>
        </p:txBody>
      </p:sp>
      <p:sp>
        <p:nvSpPr>
          <p:cNvPr id="3" name="Content Placeholder 2"/>
          <p:cNvSpPr>
            <a:spLocks noGrp="1"/>
          </p:cNvSpPr>
          <p:nvPr>
            <p:ph idx="1"/>
          </p:nvPr>
        </p:nvSpPr>
        <p:spPr>
          <a:xfrm>
            <a:off x="251520" y="1600200"/>
            <a:ext cx="8435280" cy="5141168"/>
          </a:xfrm>
        </p:spPr>
        <p:txBody>
          <a:bodyPr>
            <a:normAutofit fontScale="55000" lnSpcReduction="20000"/>
          </a:bodyPr>
          <a:lstStyle/>
          <a:p>
            <a:r>
              <a:rPr lang="en-IE" b="1" u="sng" dirty="0"/>
              <a:t>Blessington Outdoor Disability Inclusion Camp</a:t>
            </a:r>
            <a:endParaRPr lang="en-IE" dirty="0"/>
          </a:p>
          <a:p>
            <a:pPr lvl="1"/>
            <a:r>
              <a:rPr lang="en-IE" dirty="0"/>
              <a:t>Blessington Outdoor Disability Inclusion Camp – 2 days in July &amp; 2 days in August. </a:t>
            </a:r>
          </a:p>
          <a:p>
            <a:pPr lvl="1"/>
            <a:r>
              <a:rPr lang="en-IE" dirty="0"/>
              <a:t>A hugely successful Outdoor camp, giving the opportunity for 35 children and teenagers with an Intellectual Disability, Downs Syndrome and on the Autistic Spectrum to participate in this land and water based fun activities over 2 days for both camps.  With Volunteers from Blessington GAA &amp; DLR SIDO, community drive from the Blessington Access Group, Blessington District Forum and Blessington Autism Mums FB page this camp was full within a few days of spreading the news.  Split into 2 groups of 10 for 3 hours each day.</a:t>
            </a:r>
          </a:p>
          <a:p>
            <a:r>
              <a:rPr lang="en-IE" dirty="0" smtClean="0"/>
              <a:t>Feedback </a:t>
            </a:r>
            <a:r>
              <a:rPr lang="en-IE" dirty="0"/>
              <a:t>from parents has been fantastic.  </a:t>
            </a:r>
          </a:p>
          <a:p>
            <a:r>
              <a:rPr lang="en-IE" dirty="0"/>
              <a:t>Also new connections have been made with the parents and they are looking </a:t>
            </a:r>
            <a:r>
              <a:rPr lang="en-IE" dirty="0" smtClean="0"/>
              <a:t>for</a:t>
            </a:r>
          </a:p>
          <a:p>
            <a:pPr marL="0" indent="0">
              <a:buNone/>
            </a:pPr>
            <a:r>
              <a:rPr lang="en-IE" dirty="0" smtClean="0"/>
              <a:t>support </a:t>
            </a:r>
            <a:r>
              <a:rPr lang="en-IE" dirty="0"/>
              <a:t>to set up a structured support group to </a:t>
            </a:r>
            <a:endParaRPr lang="en-IE" dirty="0" smtClean="0"/>
          </a:p>
          <a:p>
            <a:pPr marL="0" indent="0">
              <a:buNone/>
            </a:pPr>
            <a:r>
              <a:rPr lang="en-IE" dirty="0" smtClean="0"/>
              <a:t>enable </a:t>
            </a:r>
            <a:r>
              <a:rPr lang="en-IE" dirty="0"/>
              <a:t>them to run similar programmes for their </a:t>
            </a:r>
            <a:r>
              <a:rPr lang="en-IE" dirty="0" smtClean="0"/>
              <a:t>Blessington </a:t>
            </a:r>
            <a:r>
              <a:rPr lang="en-IE" dirty="0"/>
              <a:t>Children &amp; Teenagers with ASD/DS/ID.  One of the feedback messages below: </a:t>
            </a:r>
          </a:p>
          <a:p>
            <a:pPr marL="0" indent="0">
              <a:buNone/>
            </a:pPr>
            <a:r>
              <a:rPr lang="en-IE" dirty="0"/>
              <a:t> </a:t>
            </a:r>
            <a:endParaRPr lang="en-IE" dirty="0" smtClean="0"/>
          </a:p>
          <a:p>
            <a:pPr marL="0" indent="0">
              <a:buNone/>
            </a:pPr>
            <a:r>
              <a:rPr lang="en-IE" i="1" dirty="0" smtClean="0"/>
              <a:t>“Lovely </a:t>
            </a:r>
            <a:r>
              <a:rPr lang="en-IE" i="1" dirty="0"/>
              <a:t>meeting you and thank you so much for the last </a:t>
            </a:r>
            <a:endParaRPr lang="en-IE" i="1" dirty="0" smtClean="0"/>
          </a:p>
          <a:p>
            <a:pPr marL="0" indent="0">
              <a:buNone/>
            </a:pPr>
            <a:r>
              <a:rPr lang="en-IE" i="1" dirty="0" smtClean="0"/>
              <a:t>two </a:t>
            </a:r>
            <a:r>
              <a:rPr lang="en-IE" i="1" dirty="0"/>
              <a:t>days. Daniel loved it and had a great time. It was s</a:t>
            </a:r>
            <a:r>
              <a:rPr lang="en-IE" i="1" dirty="0" smtClean="0"/>
              <a:t>o </a:t>
            </a:r>
          </a:p>
          <a:p>
            <a:pPr marL="0" indent="0">
              <a:buNone/>
            </a:pPr>
            <a:r>
              <a:rPr lang="en-IE" i="1" dirty="0" smtClean="0"/>
              <a:t>great </a:t>
            </a:r>
            <a:r>
              <a:rPr lang="en-IE" i="1" dirty="0"/>
              <a:t>that we had the opportunity for our children </a:t>
            </a:r>
            <a:endParaRPr lang="en-IE" i="1" dirty="0" smtClean="0"/>
          </a:p>
          <a:p>
            <a:pPr marL="0" indent="0">
              <a:buNone/>
            </a:pPr>
            <a:r>
              <a:rPr lang="en-IE" i="1" dirty="0" smtClean="0"/>
              <a:t>to </a:t>
            </a:r>
            <a:r>
              <a:rPr lang="en-IE" i="1" dirty="0"/>
              <a:t>have camp and feel like everyone else. </a:t>
            </a:r>
            <a:endParaRPr lang="en-IE" dirty="0"/>
          </a:p>
          <a:p>
            <a:pPr marL="0" indent="0">
              <a:buNone/>
            </a:pPr>
            <a:r>
              <a:rPr lang="en-IE" i="1" dirty="0"/>
              <a:t>I also met some great </a:t>
            </a:r>
            <a:r>
              <a:rPr lang="en-IE" i="1" dirty="0" smtClean="0"/>
              <a:t>Moms, </a:t>
            </a:r>
            <a:r>
              <a:rPr lang="en-IE" i="1" dirty="0"/>
              <a:t>lovely to have a new network</a:t>
            </a:r>
            <a:r>
              <a:rPr lang="en-IE" i="1" dirty="0" smtClean="0"/>
              <a:t>.”</a:t>
            </a:r>
            <a:endParaRPr lang="en-IE" dirty="0"/>
          </a:p>
          <a:p>
            <a:pPr marL="0" indent="0">
              <a:buNone/>
            </a:pPr>
            <a:endParaRPr lang="en-IE" dirty="0" smtClean="0"/>
          </a:p>
          <a:p>
            <a:pPr marL="0" indent="0">
              <a:buNone/>
            </a:pPr>
            <a:endParaRPr lang="en-IE" dirty="0"/>
          </a:p>
        </p:txBody>
      </p:sp>
      <p:pic>
        <p:nvPicPr>
          <p:cNvPr id="4" name="Picture 3" descr="G:\Groups\Comm &amp; Ent\Wicklow LSP\Disability Inclusion\Programmes\2021\Blessington ASD - ID Outdoor Summer Camp\Pictures\Canoeing Group on Blessington Lake July 2021.jpg"/>
          <p:cNvPicPr/>
          <p:nvPr/>
        </p:nvPicPr>
        <p:blipFill rotWithShape="1">
          <a:blip r:embed="rId2" cstate="print">
            <a:extLst>
              <a:ext uri="{28A0092B-C50C-407E-A947-70E740481C1C}">
                <a14:useLocalDpi xmlns:a14="http://schemas.microsoft.com/office/drawing/2010/main" val="0"/>
              </a:ext>
            </a:extLst>
          </a:blip>
          <a:srcRect t="21929" b="32780"/>
          <a:stretch/>
        </p:blipFill>
        <p:spPr bwMode="auto">
          <a:xfrm>
            <a:off x="5652120" y="4437112"/>
            <a:ext cx="3024336" cy="1368152"/>
          </a:xfrm>
          <a:prstGeom prst="rect">
            <a:avLst/>
          </a:prstGeom>
          <a:noFill/>
          <a:ln>
            <a:noFill/>
          </a:ln>
        </p:spPr>
      </p:pic>
    </p:spTree>
    <p:extLst>
      <p:ext uri="{BB962C8B-B14F-4D97-AF65-F5344CB8AC3E}">
        <p14:creationId xmlns:p14="http://schemas.microsoft.com/office/powerpoint/2010/main" val="2662579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E" dirty="0" smtClean="0"/>
              <a:t>Action Area1-Diverse Opportunities</a:t>
            </a:r>
            <a:br>
              <a:rPr lang="en-IE" dirty="0" smtClean="0"/>
            </a:br>
            <a:r>
              <a:rPr lang="en-IE" dirty="0" smtClean="0"/>
              <a:t>Camps</a:t>
            </a:r>
            <a:endParaRPr lang="en-IE" dirty="0"/>
          </a:p>
        </p:txBody>
      </p:sp>
      <p:sp>
        <p:nvSpPr>
          <p:cNvPr id="3" name="Content Placeholder 2"/>
          <p:cNvSpPr>
            <a:spLocks noGrp="1"/>
          </p:cNvSpPr>
          <p:nvPr>
            <p:ph idx="1"/>
          </p:nvPr>
        </p:nvSpPr>
        <p:spPr>
          <a:xfrm>
            <a:off x="251520" y="1600200"/>
            <a:ext cx="8435280" cy="5141168"/>
          </a:xfrm>
        </p:spPr>
        <p:txBody>
          <a:bodyPr>
            <a:normAutofit/>
          </a:bodyPr>
          <a:lstStyle/>
          <a:p>
            <a:r>
              <a:rPr lang="en-IE" b="1" dirty="0" smtClean="0"/>
              <a:t>Triple </a:t>
            </a:r>
            <a:r>
              <a:rPr lang="en-IE" b="1" dirty="0"/>
              <a:t>A – 3 Day Camp – August 2021</a:t>
            </a:r>
            <a:endParaRPr lang="en-IE" dirty="0"/>
          </a:p>
          <a:p>
            <a:pPr lvl="1"/>
            <a:r>
              <a:rPr lang="en-IE" dirty="0"/>
              <a:t>Triple A is a support group for children with Autism, </a:t>
            </a:r>
            <a:r>
              <a:rPr lang="en-IE" dirty="0" err="1"/>
              <a:t>Aspergers</a:t>
            </a:r>
            <a:r>
              <a:rPr lang="en-IE" dirty="0"/>
              <a:t> or ADHD and their families.  The camp took place in Eire </a:t>
            </a:r>
            <a:r>
              <a:rPr lang="en-IE" dirty="0" err="1"/>
              <a:t>Og</a:t>
            </a:r>
            <a:r>
              <a:rPr lang="en-IE" dirty="0"/>
              <a:t> Greystones with 24 children in 2 groups.  Over the 3 days the groups enjoyed lots of fun activities with two tutors provided by Wicklow Sports &amp; Recreation</a:t>
            </a:r>
          </a:p>
          <a:p>
            <a:endParaRPr lang="en-IE" dirty="0" smtClean="0"/>
          </a:p>
          <a:p>
            <a:pPr marL="0" indent="0">
              <a:buNone/>
            </a:pPr>
            <a:endParaRPr lang="en-IE" dirty="0"/>
          </a:p>
        </p:txBody>
      </p:sp>
      <p:pic>
        <p:nvPicPr>
          <p:cNvPr id="5" name="Picture 4"/>
          <p:cNvPicPr/>
          <p:nvPr/>
        </p:nvPicPr>
        <p:blipFill rotWithShape="1">
          <a:blip r:embed="rId2" cstate="print">
            <a:extLst>
              <a:ext uri="{28A0092B-C50C-407E-A947-70E740481C1C}">
                <a14:useLocalDpi xmlns:a14="http://schemas.microsoft.com/office/drawing/2010/main" val="0"/>
              </a:ext>
            </a:extLst>
          </a:blip>
          <a:srcRect t="24651" r="5787" b="6047"/>
          <a:stretch/>
        </p:blipFill>
        <p:spPr bwMode="auto">
          <a:xfrm>
            <a:off x="5508104" y="4725144"/>
            <a:ext cx="3281536" cy="178345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6494586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E" dirty="0" smtClean="0"/>
              <a:t>Action Area1-Diverse Opportunities</a:t>
            </a:r>
            <a:br>
              <a:rPr lang="en-IE" dirty="0" smtClean="0"/>
            </a:br>
            <a:r>
              <a:rPr lang="en-IE" dirty="0" smtClean="0"/>
              <a:t>Camps</a:t>
            </a:r>
            <a:endParaRPr lang="en-IE" dirty="0"/>
          </a:p>
        </p:txBody>
      </p:sp>
      <p:sp>
        <p:nvSpPr>
          <p:cNvPr id="3" name="Content Placeholder 2"/>
          <p:cNvSpPr>
            <a:spLocks noGrp="1"/>
          </p:cNvSpPr>
          <p:nvPr>
            <p:ph idx="1"/>
          </p:nvPr>
        </p:nvSpPr>
        <p:spPr/>
        <p:txBody>
          <a:bodyPr>
            <a:normAutofit fontScale="85000" lnSpcReduction="20000"/>
          </a:bodyPr>
          <a:lstStyle/>
          <a:p>
            <a:pPr lvl="0"/>
            <a:r>
              <a:rPr lang="en-IE" b="1" dirty="0"/>
              <a:t>Youth MTB Summer Camp  </a:t>
            </a:r>
            <a:endParaRPr lang="en-IE" b="1" dirty="0" smtClean="0"/>
          </a:p>
          <a:p>
            <a:pPr lvl="1"/>
            <a:r>
              <a:rPr lang="en-IE" dirty="0" smtClean="0"/>
              <a:t>Wicklow </a:t>
            </a:r>
            <a:r>
              <a:rPr lang="en-IE" dirty="0"/>
              <a:t>SRP in conjunction with Cycling Ireland held three, three day MTB Camps. </a:t>
            </a:r>
            <a:endParaRPr lang="en-IE" dirty="0" smtClean="0"/>
          </a:p>
          <a:p>
            <a:pPr lvl="1"/>
            <a:r>
              <a:rPr lang="en-IE" dirty="0" smtClean="0"/>
              <a:t>These </a:t>
            </a:r>
            <a:r>
              <a:rPr lang="en-IE" dirty="0"/>
              <a:t>camps were divided into Beginners, Intermediate and a Girls Only Camp. This course is aimed at 11 -14 year olds who are new to mountain biking. </a:t>
            </a:r>
            <a:endParaRPr lang="en-IE" dirty="0" smtClean="0"/>
          </a:p>
          <a:p>
            <a:pPr lvl="1"/>
            <a:r>
              <a:rPr lang="en-IE" dirty="0" smtClean="0"/>
              <a:t>The </a:t>
            </a:r>
            <a:r>
              <a:rPr lang="en-IE" dirty="0"/>
              <a:t>three day camp helped riders to build a foundation of skills helping them gain confidence and stability whilst on the trails</a:t>
            </a:r>
            <a:r>
              <a:rPr lang="en-IE" dirty="0" smtClean="0"/>
              <a:t>. </a:t>
            </a:r>
          </a:p>
          <a:p>
            <a:pPr lvl="1"/>
            <a:r>
              <a:rPr lang="en-IE" dirty="0" smtClean="0"/>
              <a:t>The </a:t>
            </a:r>
            <a:r>
              <a:rPr lang="en-IE" dirty="0"/>
              <a:t>camps took place in </a:t>
            </a:r>
            <a:endParaRPr lang="en-IE" dirty="0" smtClean="0"/>
          </a:p>
          <a:p>
            <a:pPr lvl="2"/>
            <a:r>
              <a:rPr lang="en-IE" dirty="0" smtClean="0"/>
              <a:t>Carrick </a:t>
            </a:r>
            <a:r>
              <a:rPr lang="en-IE" dirty="0"/>
              <a:t>Mountain, </a:t>
            </a:r>
            <a:r>
              <a:rPr lang="en-IE" dirty="0" err="1"/>
              <a:t>Glenealy</a:t>
            </a:r>
            <a:r>
              <a:rPr lang="en-IE" dirty="0"/>
              <a:t> </a:t>
            </a:r>
          </a:p>
          <a:p>
            <a:pPr lvl="2"/>
            <a:r>
              <a:rPr lang="en-IE" dirty="0" smtClean="0"/>
              <a:t>Avondale </a:t>
            </a:r>
            <a:r>
              <a:rPr lang="en-IE" dirty="0"/>
              <a:t>Forest, Rathdrum. </a:t>
            </a:r>
            <a:endParaRPr lang="en-IE" dirty="0" smtClean="0"/>
          </a:p>
          <a:p>
            <a:pPr lvl="1"/>
            <a:r>
              <a:rPr lang="en-IE" dirty="0" smtClean="0"/>
              <a:t>A </a:t>
            </a:r>
            <a:r>
              <a:rPr lang="en-IE" dirty="0"/>
              <a:t>total of 18 youths took part. </a:t>
            </a:r>
          </a:p>
        </p:txBody>
      </p:sp>
      <p:pic>
        <p:nvPicPr>
          <p:cNvPr id="4" name="Picture 3" descr="G:\Groups\Comm &amp; Ent\Wicklow LSP\Pictures\2021\Youth MTB Summer Camp\Intermediate Camp\Intermediate Group Photo 2.jpg"/>
          <p:cNvPicPr/>
          <p:nvPr/>
        </p:nvPicPr>
        <p:blipFill rotWithShape="1">
          <a:blip r:embed="rId2" cstate="print">
            <a:extLst>
              <a:ext uri="{28A0092B-C50C-407E-A947-70E740481C1C}">
                <a14:useLocalDpi xmlns:a14="http://schemas.microsoft.com/office/drawing/2010/main" val="0"/>
              </a:ext>
            </a:extLst>
          </a:blip>
          <a:srcRect l="8509" t="20748" r="5879" b="16562"/>
          <a:stretch/>
        </p:blipFill>
        <p:spPr bwMode="auto">
          <a:xfrm>
            <a:off x="5220072" y="4429294"/>
            <a:ext cx="3744416" cy="2168058"/>
          </a:xfrm>
          <a:prstGeom prst="rect">
            <a:avLst/>
          </a:prstGeom>
          <a:noFill/>
          <a:ln>
            <a:noFill/>
          </a:ln>
        </p:spPr>
      </p:pic>
    </p:spTree>
    <p:extLst>
      <p:ext uri="{BB962C8B-B14F-4D97-AF65-F5344CB8AC3E}">
        <p14:creationId xmlns:p14="http://schemas.microsoft.com/office/powerpoint/2010/main" val="9747941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E" dirty="0" smtClean="0"/>
              <a:t>Action Area1-Diverse Opportunities</a:t>
            </a:r>
            <a:br>
              <a:rPr lang="en-IE" dirty="0" smtClean="0"/>
            </a:br>
            <a:r>
              <a:rPr lang="en-IE" dirty="0" smtClean="0"/>
              <a:t>Cycling</a:t>
            </a:r>
            <a:endParaRPr lang="en-IE" dirty="0"/>
          </a:p>
        </p:txBody>
      </p:sp>
      <p:sp>
        <p:nvSpPr>
          <p:cNvPr id="3" name="Content Placeholder 2"/>
          <p:cNvSpPr>
            <a:spLocks noGrp="1"/>
          </p:cNvSpPr>
          <p:nvPr>
            <p:ph idx="1"/>
          </p:nvPr>
        </p:nvSpPr>
        <p:spPr>
          <a:xfrm>
            <a:off x="251520" y="1600200"/>
            <a:ext cx="8435280" cy="5141168"/>
          </a:xfrm>
        </p:spPr>
        <p:txBody>
          <a:bodyPr>
            <a:normAutofit fontScale="62500" lnSpcReduction="20000"/>
          </a:bodyPr>
          <a:lstStyle/>
          <a:p>
            <a:r>
              <a:rPr lang="en-IE" b="1" dirty="0" smtClean="0"/>
              <a:t>Learn </a:t>
            </a:r>
            <a:r>
              <a:rPr lang="en-IE" b="1" dirty="0"/>
              <a:t>to Cycle for People with a Disability</a:t>
            </a:r>
            <a:endParaRPr lang="en-IE" dirty="0"/>
          </a:p>
          <a:p>
            <a:pPr lvl="1"/>
            <a:r>
              <a:rPr lang="en-IE" dirty="0" smtClean="0"/>
              <a:t>Trained 2 tutors to deliver the Cycle Right – Learn to Cycle for people with a disability programme in Wicklow</a:t>
            </a:r>
          </a:p>
          <a:p>
            <a:pPr lvl="1"/>
            <a:r>
              <a:rPr lang="en-IE" dirty="0" smtClean="0"/>
              <a:t>Our </a:t>
            </a:r>
            <a:r>
              <a:rPr lang="en-IE" dirty="0"/>
              <a:t>2 tutors have delivered to </a:t>
            </a:r>
            <a:endParaRPr lang="en-IE" dirty="0" smtClean="0"/>
          </a:p>
          <a:p>
            <a:pPr lvl="2"/>
            <a:r>
              <a:rPr lang="en-IE" dirty="0" err="1" smtClean="0"/>
              <a:t>Newtownmountkennedy</a:t>
            </a:r>
            <a:r>
              <a:rPr lang="en-IE" dirty="0"/>
              <a:t> </a:t>
            </a:r>
            <a:r>
              <a:rPr lang="en-IE" dirty="0" smtClean="0"/>
              <a:t>NS </a:t>
            </a:r>
            <a:r>
              <a:rPr lang="en-IE" dirty="0"/>
              <a:t>in June, September </a:t>
            </a:r>
            <a:r>
              <a:rPr lang="en-IE" dirty="0" smtClean="0"/>
              <a:t>&amp;</a:t>
            </a:r>
            <a:r>
              <a:rPr lang="en-IE" dirty="0"/>
              <a:t> </a:t>
            </a:r>
            <a:r>
              <a:rPr lang="en-IE" dirty="0" smtClean="0"/>
              <a:t>October to 4 ASD Units</a:t>
            </a:r>
          </a:p>
          <a:p>
            <a:pPr lvl="2"/>
            <a:r>
              <a:rPr lang="en-IE" dirty="0" err="1" smtClean="0"/>
              <a:t>Lacken</a:t>
            </a:r>
            <a:r>
              <a:rPr lang="en-IE" dirty="0" smtClean="0"/>
              <a:t> NS in </a:t>
            </a:r>
            <a:r>
              <a:rPr lang="en-IE" dirty="0"/>
              <a:t>November and December to 2 ASD </a:t>
            </a:r>
            <a:endParaRPr lang="en-IE" dirty="0" smtClean="0"/>
          </a:p>
          <a:p>
            <a:pPr lvl="2"/>
            <a:r>
              <a:rPr lang="en-IE" dirty="0" smtClean="0"/>
              <a:t>Our </a:t>
            </a:r>
            <a:r>
              <a:rPr lang="en-IE" dirty="0"/>
              <a:t>target for </a:t>
            </a:r>
            <a:r>
              <a:rPr lang="en-IE" dirty="0" smtClean="0"/>
              <a:t>2022 </a:t>
            </a:r>
            <a:r>
              <a:rPr lang="en-IE" dirty="0"/>
              <a:t>is to deliver to another 6 ASD units up to June 2022. </a:t>
            </a:r>
          </a:p>
          <a:p>
            <a:r>
              <a:rPr lang="en-IE" dirty="0"/>
              <a:t>Community </a:t>
            </a:r>
            <a:r>
              <a:rPr lang="en-IE" dirty="0" smtClean="0"/>
              <a:t>Learn to Cycle Programmes </a:t>
            </a:r>
            <a:r>
              <a:rPr lang="en-IE" dirty="0"/>
              <a:t>have run in </a:t>
            </a:r>
            <a:endParaRPr lang="en-IE" dirty="0" smtClean="0"/>
          </a:p>
          <a:p>
            <a:pPr lvl="1"/>
            <a:r>
              <a:rPr lang="en-IE" dirty="0" smtClean="0"/>
              <a:t>Wicklow </a:t>
            </a:r>
            <a:r>
              <a:rPr lang="en-IE" dirty="0"/>
              <a:t>Town, </a:t>
            </a:r>
            <a:endParaRPr lang="en-IE" dirty="0" smtClean="0"/>
          </a:p>
          <a:p>
            <a:pPr lvl="1"/>
            <a:r>
              <a:rPr lang="en-IE" dirty="0" smtClean="0"/>
              <a:t>Greystones. </a:t>
            </a:r>
            <a:r>
              <a:rPr lang="en-IE" dirty="0"/>
              <a:t>in collaboration with Triple A </a:t>
            </a:r>
            <a:endParaRPr lang="en-IE" dirty="0" smtClean="0"/>
          </a:p>
          <a:p>
            <a:pPr lvl="1"/>
            <a:r>
              <a:rPr lang="en-IE" dirty="0" smtClean="0"/>
              <a:t>Blessington </a:t>
            </a:r>
            <a:r>
              <a:rPr lang="en-IE" dirty="0"/>
              <a:t>with the support of the Blessington Access Group. </a:t>
            </a:r>
            <a:endParaRPr lang="en-IE" dirty="0" smtClean="0"/>
          </a:p>
          <a:p>
            <a:pPr lvl="2"/>
            <a:r>
              <a:rPr lang="en-IE" dirty="0" smtClean="0"/>
              <a:t>We’ve </a:t>
            </a:r>
            <a:r>
              <a:rPr lang="en-IE" dirty="0"/>
              <a:t>had 27 participants through the community programme in 2021.  </a:t>
            </a:r>
          </a:p>
          <a:p>
            <a:r>
              <a:rPr lang="en-IE" dirty="0"/>
              <a:t>While the younger groups in both school and community have not all learned to cycle, overall the number of children cycling </a:t>
            </a:r>
            <a:r>
              <a:rPr lang="en-IE" dirty="0" smtClean="0"/>
              <a:t>as a result of the intervention is about 66% success</a:t>
            </a:r>
            <a:r>
              <a:rPr lang="en-IE" dirty="0"/>
              <a:t>. </a:t>
            </a:r>
            <a:endParaRPr lang="en-IE" dirty="0" smtClean="0"/>
          </a:p>
          <a:p>
            <a:endParaRPr lang="en-IE" sz="1800" dirty="0"/>
          </a:p>
          <a:p>
            <a:r>
              <a:rPr lang="en-IE" b="1" dirty="0"/>
              <a:t>Tandem Pilot Training – </a:t>
            </a:r>
            <a:r>
              <a:rPr lang="en-IE" dirty="0"/>
              <a:t>Our tutor has also completed the Vision Sport Tandem Pilot Training, so the opportunity to include people with a vision impairment is now an option for our Cycling programmes.</a:t>
            </a:r>
          </a:p>
          <a:p>
            <a:endParaRPr lang="en-IE" dirty="0" smtClean="0"/>
          </a:p>
          <a:p>
            <a:pPr marL="0" indent="0">
              <a:buNone/>
            </a:pPr>
            <a:endParaRPr lang="en-IE" dirty="0"/>
          </a:p>
        </p:txBody>
      </p:sp>
      <p:pic>
        <p:nvPicPr>
          <p:cNvPr id="6" name="Picture 5"/>
          <p:cNvPicPr/>
          <p:nvPr/>
        </p:nvPicPr>
        <p:blipFill rotWithShape="1">
          <a:blip r:embed="rId2" cstate="print">
            <a:extLst>
              <a:ext uri="{28A0092B-C50C-407E-A947-70E740481C1C}">
                <a14:useLocalDpi xmlns:a14="http://schemas.microsoft.com/office/drawing/2010/main" val="0"/>
              </a:ext>
            </a:extLst>
          </a:blip>
          <a:srcRect l="24979" t="22849"/>
          <a:stretch/>
        </p:blipFill>
        <p:spPr>
          <a:xfrm>
            <a:off x="7236296" y="2348880"/>
            <a:ext cx="1728192" cy="2229941"/>
          </a:xfrm>
          <a:prstGeom prst="rect">
            <a:avLst/>
          </a:prstGeom>
        </p:spPr>
      </p:pic>
    </p:spTree>
    <p:extLst>
      <p:ext uri="{BB962C8B-B14F-4D97-AF65-F5344CB8AC3E}">
        <p14:creationId xmlns:p14="http://schemas.microsoft.com/office/powerpoint/2010/main" val="255781030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E" dirty="0" smtClean="0"/>
              <a:t>Action Area1-Diverse Opportunities</a:t>
            </a:r>
            <a:br>
              <a:rPr lang="en-IE" dirty="0" smtClean="0"/>
            </a:br>
            <a:r>
              <a:rPr lang="en-IE" dirty="0" smtClean="0"/>
              <a:t>Cycling</a:t>
            </a:r>
            <a:endParaRPr lang="en-IE" dirty="0"/>
          </a:p>
        </p:txBody>
      </p:sp>
      <p:sp>
        <p:nvSpPr>
          <p:cNvPr id="3" name="Content Placeholder 2"/>
          <p:cNvSpPr>
            <a:spLocks noGrp="1"/>
          </p:cNvSpPr>
          <p:nvPr>
            <p:ph idx="1"/>
          </p:nvPr>
        </p:nvSpPr>
        <p:spPr/>
        <p:txBody>
          <a:bodyPr>
            <a:normAutofit fontScale="92500"/>
          </a:bodyPr>
          <a:lstStyle/>
          <a:p>
            <a:pPr lvl="0"/>
            <a:r>
              <a:rPr lang="en-IE" dirty="0"/>
              <a:t>Women’s MTB Courses </a:t>
            </a:r>
            <a:endParaRPr lang="en-IE" dirty="0" smtClean="0"/>
          </a:p>
          <a:p>
            <a:pPr lvl="1"/>
            <a:r>
              <a:rPr lang="en-IE" dirty="0" smtClean="0"/>
              <a:t>2 X 2 day mountain bike courses.</a:t>
            </a:r>
          </a:p>
          <a:p>
            <a:pPr lvl="1"/>
            <a:r>
              <a:rPr lang="en-IE" dirty="0" smtClean="0"/>
              <a:t>This </a:t>
            </a:r>
            <a:r>
              <a:rPr lang="en-IE" dirty="0"/>
              <a:t>course was aimed at women who are new to riding who want to learn the basics skills and feel safe and in control on the trails. The course will help riders to build a foundation of skills helping them gain confidence and stability whilst on the trails. </a:t>
            </a:r>
            <a:endParaRPr lang="en-IE" dirty="0" smtClean="0"/>
          </a:p>
          <a:p>
            <a:pPr lvl="1"/>
            <a:r>
              <a:rPr lang="en-IE" dirty="0" smtClean="0"/>
              <a:t>The </a:t>
            </a:r>
            <a:r>
              <a:rPr lang="en-IE" dirty="0"/>
              <a:t>courses took place </a:t>
            </a:r>
            <a:r>
              <a:rPr lang="en-IE" dirty="0" smtClean="0"/>
              <a:t>in;</a:t>
            </a:r>
          </a:p>
          <a:p>
            <a:pPr lvl="2"/>
            <a:r>
              <a:rPr lang="en-IE" dirty="0" smtClean="0"/>
              <a:t> </a:t>
            </a:r>
            <a:r>
              <a:rPr lang="en-IE" dirty="0"/>
              <a:t>Carrick Mountain, </a:t>
            </a:r>
            <a:r>
              <a:rPr lang="en-IE" dirty="0" err="1"/>
              <a:t>Glenealy</a:t>
            </a:r>
            <a:r>
              <a:rPr lang="en-IE" dirty="0"/>
              <a:t> </a:t>
            </a:r>
          </a:p>
          <a:p>
            <a:pPr lvl="2"/>
            <a:r>
              <a:rPr lang="en-IE" dirty="0" smtClean="0"/>
              <a:t>12 </a:t>
            </a:r>
            <a:r>
              <a:rPr lang="en-IE" dirty="0"/>
              <a:t>women taking </a:t>
            </a:r>
            <a:r>
              <a:rPr lang="en-IE" dirty="0" smtClean="0"/>
              <a:t>part (sold out). </a:t>
            </a:r>
            <a:endParaRPr lang="en-IE" dirty="0"/>
          </a:p>
        </p:txBody>
      </p:sp>
      <p:pic>
        <p:nvPicPr>
          <p:cNvPr id="4" name="Picture 3" descr="G:\Groups\Comm &amp; Ent\Wicklow LSP\Pictures\2021\Women's MTB GUOR Course\Group Picture 1.jpg"/>
          <p:cNvPicPr/>
          <p:nvPr/>
        </p:nvPicPr>
        <p:blipFill rotWithShape="1">
          <a:blip r:embed="rId2" cstate="print">
            <a:extLst>
              <a:ext uri="{28A0092B-C50C-407E-A947-70E740481C1C}">
                <a14:useLocalDpi xmlns:a14="http://schemas.microsoft.com/office/drawing/2010/main" val="0"/>
              </a:ext>
            </a:extLst>
          </a:blip>
          <a:srcRect l="13331" t="39710" r="14271" b="20581"/>
          <a:stretch/>
        </p:blipFill>
        <p:spPr bwMode="auto">
          <a:xfrm>
            <a:off x="5452286" y="4725144"/>
            <a:ext cx="3512202" cy="1872208"/>
          </a:xfrm>
          <a:prstGeom prst="rect">
            <a:avLst/>
          </a:prstGeom>
          <a:noFill/>
          <a:ln>
            <a:noFill/>
          </a:ln>
        </p:spPr>
      </p:pic>
    </p:spTree>
    <p:extLst>
      <p:ext uri="{BB962C8B-B14F-4D97-AF65-F5344CB8AC3E}">
        <p14:creationId xmlns:p14="http://schemas.microsoft.com/office/powerpoint/2010/main" val="42192446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normAutofit fontScale="90000"/>
          </a:bodyPr>
          <a:lstStyle/>
          <a:p>
            <a:r>
              <a:rPr lang="en-IE" dirty="0" smtClean="0"/>
              <a:t>Action Area1-Diverse Opportunities</a:t>
            </a:r>
            <a:endParaRPr lang="en-IE" dirty="0"/>
          </a:p>
        </p:txBody>
      </p:sp>
      <p:sp>
        <p:nvSpPr>
          <p:cNvPr id="3" name="Content Placeholder 2"/>
          <p:cNvSpPr>
            <a:spLocks noGrp="1"/>
          </p:cNvSpPr>
          <p:nvPr>
            <p:ph idx="1"/>
          </p:nvPr>
        </p:nvSpPr>
        <p:spPr>
          <a:xfrm>
            <a:off x="251520" y="1268760"/>
            <a:ext cx="8784976" cy="5400600"/>
          </a:xfrm>
        </p:spPr>
        <p:txBody>
          <a:bodyPr>
            <a:normAutofit fontScale="47500" lnSpcReduction="20000"/>
          </a:bodyPr>
          <a:lstStyle/>
          <a:p>
            <a:pPr lvl="0"/>
            <a:r>
              <a:rPr lang="en-IE" b="1" dirty="0"/>
              <a:t>Men's-Fit </a:t>
            </a:r>
            <a:r>
              <a:rPr lang="en-IE" b="1" dirty="0" smtClean="0"/>
              <a:t>Camp</a:t>
            </a:r>
          </a:p>
          <a:p>
            <a:pPr lvl="1"/>
            <a:r>
              <a:rPr lang="en-IE" dirty="0" smtClean="0"/>
              <a:t>This </a:t>
            </a:r>
            <a:r>
              <a:rPr lang="en-IE" dirty="0"/>
              <a:t>was a campaign run by Sport Ireland in January targeting men 30+. For the campaign we ran a 6 week online Strength &amp; Conditioning programme. HD Fitness delivered the programme and 12 men took part. </a:t>
            </a:r>
            <a:r>
              <a:rPr lang="en-IE" b="1" i="1" dirty="0"/>
              <a:t> </a:t>
            </a:r>
            <a:endParaRPr lang="en-IE" dirty="0"/>
          </a:p>
          <a:p>
            <a:pPr lvl="0"/>
            <a:r>
              <a:rPr lang="en-IE" b="1" dirty="0"/>
              <a:t>Stretch &amp; Mobility  </a:t>
            </a:r>
            <a:endParaRPr lang="en-IE" b="1" dirty="0" smtClean="0"/>
          </a:p>
          <a:p>
            <a:pPr lvl="1"/>
            <a:r>
              <a:rPr lang="en-IE" dirty="0" smtClean="0"/>
              <a:t>A </a:t>
            </a:r>
            <a:r>
              <a:rPr lang="en-IE" dirty="0"/>
              <a:t>free 8 week online programme aimed at older adults &amp; delivered by a </a:t>
            </a:r>
            <a:r>
              <a:rPr lang="en-IE" dirty="0" err="1"/>
              <a:t>Siel</a:t>
            </a:r>
            <a:r>
              <a:rPr lang="en-IE" dirty="0"/>
              <a:t> Bleu instructor. </a:t>
            </a:r>
            <a:endParaRPr lang="en-IE" dirty="0" smtClean="0"/>
          </a:p>
          <a:p>
            <a:pPr lvl="1"/>
            <a:r>
              <a:rPr lang="en-IE" dirty="0" smtClean="0"/>
              <a:t>Started 15</a:t>
            </a:r>
            <a:r>
              <a:rPr lang="en-IE" baseline="30000" dirty="0" smtClean="0"/>
              <a:t>th</a:t>
            </a:r>
            <a:r>
              <a:rPr lang="en-IE" dirty="0" smtClean="0"/>
              <a:t> </a:t>
            </a:r>
            <a:r>
              <a:rPr lang="en-IE" dirty="0"/>
              <a:t>March. 24 participants took </a:t>
            </a:r>
            <a:r>
              <a:rPr lang="en-IE" dirty="0" smtClean="0"/>
              <a:t>part.</a:t>
            </a:r>
          </a:p>
          <a:p>
            <a:pPr lvl="1"/>
            <a:r>
              <a:rPr lang="en-IE" dirty="0" smtClean="0"/>
              <a:t>10 </a:t>
            </a:r>
            <a:r>
              <a:rPr lang="en-IE" dirty="0"/>
              <a:t>week Stretch &amp; Mobility Programme running the Pastoral Hall in Wicklow Town with 8 people taking part. </a:t>
            </a:r>
            <a:endParaRPr lang="en-IE" dirty="0" smtClean="0"/>
          </a:p>
          <a:p>
            <a:pPr lvl="0"/>
            <a:r>
              <a:rPr lang="en-IE" b="1" dirty="0"/>
              <a:t>Get Active Programme </a:t>
            </a:r>
            <a:endParaRPr lang="en-IE" b="1" dirty="0" smtClean="0"/>
          </a:p>
          <a:p>
            <a:pPr lvl="1"/>
            <a:r>
              <a:rPr lang="en-IE" dirty="0" smtClean="0"/>
              <a:t>A </a:t>
            </a:r>
            <a:r>
              <a:rPr lang="en-IE" dirty="0"/>
              <a:t>four week programme with St. Kevin’s Community School </a:t>
            </a:r>
            <a:r>
              <a:rPr lang="en-IE" dirty="0" err="1"/>
              <a:t>Dunlavin</a:t>
            </a:r>
            <a:r>
              <a:rPr lang="en-IE" dirty="0"/>
              <a:t>. 20 Leaving Cert Applied students took part – HD Fitness delivered this face to face (boxercise, Pilates, HIIT &amp; </a:t>
            </a:r>
            <a:r>
              <a:rPr lang="en-IE" dirty="0" err="1"/>
              <a:t>bootcamp</a:t>
            </a:r>
            <a:r>
              <a:rPr lang="en-IE" dirty="0"/>
              <a:t>). </a:t>
            </a:r>
            <a:endParaRPr lang="en-IE" dirty="0" smtClean="0"/>
          </a:p>
          <a:p>
            <a:pPr lvl="0"/>
            <a:r>
              <a:rPr lang="en-IE" b="1" dirty="0"/>
              <a:t>Open Sea Swimming Programme with Swim </a:t>
            </a:r>
            <a:r>
              <a:rPr lang="en-IE" b="1" dirty="0" smtClean="0"/>
              <a:t>Ireland</a:t>
            </a:r>
          </a:p>
          <a:p>
            <a:pPr lvl="1"/>
            <a:r>
              <a:rPr lang="en-IE" dirty="0" smtClean="0"/>
              <a:t>Bray</a:t>
            </a:r>
            <a:r>
              <a:rPr lang="en-IE" dirty="0"/>
              <a:t>, Wicklow Harbour &amp; Arklow. </a:t>
            </a:r>
          </a:p>
          <a:p>
            <a:pPr lvl="1"/>
            <a:r>
              <a:rPr lang="en-IE" dirty="0"/>
              <a:t>Beach to Buoy – beginners (need to be able to swim 50m), eight week programme.</a:t>
            </a:r>
          </a:p>
          <a:p>
            <a:pPr lvl="1"/>
            <a:r>
              <a:rPr lang="en-IE" dirty="0"/>
              <a:t>Open Water Skills – (If you can swim 700m in open water), eight week programme.</a:t>
            </a:r>
          </a:p>
          <a:p>
            <a:pPr lvl="1"/>
            <a:r>
              <a:rPr lang="en-IE" dirty="0"/>
              <a:t>Intensive Open Water Week for Teens – 5 day programme aimed at teens new to sea swimming, 45 mins per day</a:t>
            </a:r>
            <a:r>
              <a:rPr lang="en-IE" dirty="0" smtClean="0"/>
              <a:t>.</a:t>
            </a:r>
            <a:endParaRPr lang="en-IE" dirty="0"/>
          </a:p>
          <a:p>
            <a:pPr lvl="0"/>
            <a:r>
              <a:rPr lang="en-IE" b="1" dirty="0"/>
              <a:t>Mental Health Exercise Programme </a:t>
            </a:r>
            <a:endParaRPr lang="en-IE" b="1" dirty="0" smtClean="0"/>
          </a:p>
          <a:p>
            <a:pPr lvl="1"/>
            <a:r>
              <a:rPr lang="en-IE" dirty="0" smtClean="0"/>
              <a:t>12 </a:t>
            </a:r>
            <a:r>
              <a:rPr lang="en-IE" dirty="0"/>
              <a:t>weeks in Newcastle Hospital, started 16</a:t>
            </a:r>
            <a:r>
              <a:rPr lang="en-IE" baseline="30000" dirty="0"/>
              <a:t>th</a:t>
            </a:r>
            <a:r>
              <a:rPr lang="en-IE" dirty="0"/>
              <a:t> July –  targeting young men and women who are in – patients - (funding carried over from last year and replacing some of the Woodlands for Health budget</a:t>
            </a:r>
            <a:r>
              <a:rPr lang="en-IE" dirty="0" smtClean="0"/>
              <a:t>)</a:t>
            </a:r>
            <a:r>
              <a:rPr lang="en-IE" dirty="0"/>
              <a:t> </a:t>
            </a:r>
          </a:p>
          <a:p>
            <a:pPr lvl="0"/>
            <a:r>
              <a:rPr lang="en-IE" b="1" dirty="0"/>
              <a:t>Pregnancy Yoga with Jo </a:t>
            </a:r>
          </a:p>
          <a:p>
            <a:pPr lvl="1"/>
            <a:r>
              <a:rPr lang="en-IE" dirty="0" smtClean="0"/>
              <a:t>A </a:t>
            </a:r>
            <a:r>
              <a:rPr lang="en-IE" dirty="0"/>
              <a:t>four week programme. </a:t>
            </a:r>
          </a:p>
          <a:p>
            <a:pPr lvl="0"/>
            <a:r>
              <a:rPr lang="en-IE" b="1" dirty="0" smtClean="0"/>
              <a:t>Traveller </a:t>
            </a:r>
            <a:r>
              <a:rPr lang="en-IE" b="1" dirty="0"/>
              <a:t>Women Dance Fit </a:t>
            </a:r>
            <a:r>
              <a:rPr lang="en-IE" b="1" dirty="0" smtClean="0"/>
              <a:t>programme</a:t>
            </a:r>
          </a:p>
          <a:p>
            <a:pPr lvl="1"/>
            <a:r>
              <a:rPr lang="en-IE" b="1" dirty="0" smtClean="0"/>
              <a:t>6</a:t>
            </a:r>
            <a:r>
              <a:rPr lang="en-IE" dirty="0" smtClean="0"/>
              <a:t> </a:t>
            </a:r>
            <a:r>
              <a:rPr lang="en-IE" dirty="0"/>
              <a:t>week </a:t>
            </a:r>
            <a:r>
              <a:rPr lang="en-IE" dirty="0" smtClean="0"/>
              <a:t>programme. with </a:t>
            </a:r>
            <a:r>
              <a:rPr lang="en-IE" dirty="0"/>
              <a:t>12 women attending.  </a:t>
            </a:r>
          </a:p>
          <a:p>
            <a:pPr lvl="0"/>
            <a:r>
              <a:rPr lang="en-IE" b="1" dirty="0"/>
              <a:t>Intro to Chair Yoga, Arklow Sports Hub </a:t>
            </a:r>
            <a:r>
              <a:rPr lang="en-IE" sz="3300" b="1" dirty="0"/>
              <a:t>(outdoors) </a:t>
            </a:r>
            <a:endParaRPr lang="en-IE" sz="3300" dirty="0" smtClean="0"/>
          </a:p>
          <a:p>
            <a:pPr lvl="1"/>
            <a:r>
              <a:rPr lang="en-IE" sz="2900" dirty="0" smtClean="0"/>
              <a:t>A </a:t>
            </a:r>
            <a:r>
              <a:rPr lang="en-IE" sz="2900" dirty="0"/>
              <a:t>6 week programme. Started 16</a:t>
            </a:r>
            <a:r>
              <a:rPr lang="en-IE" sz="2900" baseline="30000" dirty="0"/>
              <a:t>th</a:t>
            </a:r>
            <a:r>
              <a:rPr lang="en-IE" sz="2900" dirty="0"/>
              <a:t> June. 8 people attended this </a:t>
            </a:r>
            <a:r>
              <a:rPr lang="en-IE" sz="2900" dirty="0" err="1"/>
              <a:t>programme</a:t>
            </a:r>
            <a:r>
              <a:rPr lang="en-IE" sz="2900" dirty="0" err="1" smtClean="0"/>
              <a:t>tarted</a:t>
            </a:r>
            <a:r>
              <a:rPr lang="en-IE" sz="2900" dirty="0" smtClean="0"/>
              <a:t> </a:t>
            </a:r>
            <a:r>
              <a:rPr lang="en-IE" sz="2900" dirty="0"/>
              <a:t>17</a:t>
            </a:r>
            <a:r>
              <a:rPr lang="en-IE" sz="2900" baseline="30000" dirty="0"/>
              <a:t>th</a:t>
            </a:r>
            <a:r>
              <a:rPr lang="en-IE" sz="2900" dirty="0"/>
              <a:t> May – 15 mums </a:t>
            </a:r>
            <a:r>
              <a:rPr lang="en-IE" dirty="0"/>
              <a:t>took part in this programme and feedback was very positive. </a:t>
            </a:r>
          </a:p>
        </p:txBody>
      </p:sp>
    </p:spTree>
    <p:extLst>
      <p:ext uri="{BB962C8B-B14F-4D97-AF65-F5344CB8AC3E}">
        <p14:creationId xmlns:p14="http://schemas.microsoft.com/office/powerpoint/2010/main" val="39740413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5069160"/>
          </a:xfrm>
        </p:spPr>
        <p:txBody>
          <a:bodyPr>
            <a:normAutofit/>
          </a:bodyPr>
          <a:lstStyle/>
          <a:p>
            <a:pPr marL="0" lvl="0" indent="0">
              <a:buNone/>
            </a:pPr>
            <a:r>
              <a:rPr lang="en-IE" sz="1800" u="sng" dirty="0"/>
              <a:t>Shed to Summit</a:t>
            </a:r>
            <a:r>
              <a:rPr lang="en-IE" sz="1800" dirty="0"/>
              <a:t> </a:t>
            </a:r>
            <a:endParaRPr lang="en-IE" sz="1800" dirty="0" smtClean="0"/>
          </a:p>
          <a:p>
            <a:pPr lvl="1"/>
            <a:r>
              <a:rPr lang="en-IE" sz="1600" dirty="0" smtClean="0"/>
              <a:t>Shed </a:t>
            </a:r>
            <a:r>
              <a:rPr lang="en-IE" sz="1600" dirty="0"/>
              <a:t>to Summit, Blessington Women’s Shed - Two, Five week mountaineering programmes delivered by a qualified Mountaineering Ireland leader who guide’s participants on the walk and </a:t>
            </a:r>
            <a:r>
              <a:rPr lang="en-IE" sz="1600" dirty="0" smtClean="0"/>
              <a:t>passes </a:t>
            </a:r>
            <a:r>
              <a:rPr lang="en-IE" sz="1600" dirty="0"/>
              <a:t>on some key points of information. </a:t>
            </a:r>
            <a:endParaRPr lang="en-IE" sz="1600" dirty="0" smtClean="0"/>
          </a:p>
          <a:p>
            <a:pPr lvl="1"/>
            <a:r>
              <a:rPr lang="en-IE" sz="1600" dirty="0" smtClean="0"/>
              <a:t>The </a:t>
            </a:r>
            <a:r>
              <a:rPr lang="en-IE" sz="1600" dirty="0"/>
              <a:t>programme was divided into three half days and two full day experiences. A total of 12 participants took part and were provided with skills to practice navigation and continue to hill walk independently. </a:t>
            </a:r>
          </a:p>
          <a:p>
            <a:pPr marL="0" indent="0">
              <a:buNone/>
            </a:pPr>
            <a:r>
              <a:rPr lang="en-IE" sz="1800" dirty="0"/>
              <a:t> </a:t>
            </a:r>
            <a:r>
              <a:rPr lang="en-IE" sz="1800" u="sng" dirty="0" smtClean="0"/>
              <a:t>Women </a:t>
            </a:r>
            <a:r>
              <a:rPr lang="en-IE" sz="1800" u="sng" dirty="0"/>
              <a:t>Get into Golf Programme </a:t>
            </a:r>
            <a:endParaRPr lang="en-IE" sz="1800" dirty="0" smtClean="0"/>
          </a:p>
          <a:p>
            <a:pPr lvl="1"/>
            <a:r>
              <a:rPr lang="en-IE" sz="1600" dirty="0" smtClean="0"/>
              <a:t>This </a:t>
            </a:r>
            <a:r>
              <a:rPr lang="en-IE" sz="1600" dirty="0"/>
              <a:t>was an eight week intro to golf programme taking place in Blessington Lakes Golf Club once a week. 24 women took part in this programme and on completion received a reduced yearly membership rate for the club. </a:t>
            </a:r>
          </a:p>
          <a:p>
            <a:pPr lvl="1"/>
            <a:r>
              <a:rPr lang="en-IE" sz="1600" dirty="0" smtClean="0"/>
              <a:t>The </a:t>
            </a:r>
            <a:r>
              <a:rPr lang="en-IE" sz="1600" dirty="0"/>
              <a:t>programme was delivered by Pro Golfer Tom O’Neil.  </a:t>
            </a:r>
            <a:endParaRPr lang="en-IE" sz="1600" dirty="0" smtClean="0"/>
          </a:p>
          <a:p>
            <a:pPr marL="457200" lvl="1" indent="0">
              <a:buNone/>
            </a:pPr>
            <a:endParaRPr lang="en-IE" sz="1600" dirty="0" smtClean="0"/>
          </a:p>
          <a:p>
            <a:pPr marL="457200" lvl="1" indent="0">
              <a:buNone/>
            </a:pPr>
            <a:endParaRPr lang="en-IE" sz="1600" dirty="0"/>
          </a:p>
          <a:p>
            <a:pPr marL="0" lvl="0" indent="0">
              <a:buNone/>
            </a:pPr>
            <a:r>
              <a:rPr lang="en-IE" sz="1800" u="sng" dirty="0"/>
              <a:t>Zero – Hero Programme </a:t>
            </a:r>
            <a:endParaRPr lang="en-IE" sz="1800" dirty="0" smtClean="0"/>
          </a:p>
          <a:p>
            <a:pPr lvl="1"/>
            <a:r>
              <a:rPr lang="en-IE" sz="1600" dirty="0" smtClean="0"/>
              <a:t>An </a:t>
            </a:r>
            <a:r>
              <a:rPr lang="en-IE" sz="1600" dirty="0"/>
              <a:t>eight week Zero – Hero Programme. This programme was aimed at ‘absolute beginners to exercise’. It was held in </a:t>
            </a:r>
            <a:r>
              <a:rPr lang="en-IE" sz="1600" dirty="0" err="1"/>
              <a:t>Kickfit</a:t>
            </a:r>
            <a:r>
              <a:rPr lang="en-IE" sz="1600" dirty="0"/>
              <a:t> Fitness Centre in Wicklow Town with seven people taking part. </a:t>
            </a:r>
          </a:p>
        </p:txBody>
      </p:sp>
      <p:sp>
        <p:nvSpPr>
          <p:cNvPr id="4" name="Title 1"/>
          <p:cNvSpPr>
            <a:spLocks noGrp="1"/>
          </p:cNvSpPr>
          <p:nvPr>
            <p:ph type="title"/>
          </p:nvPr>
        </p:nvSpPr>
        <p:spPr/>
        <p:txBody>
          <a:bodyPr>
            <a:normAutofit fontScale="90000"/>
          </a:bodyPr>
          <a:lstStyle/>
          <a:p>
            <a:r>
              <a:rPr lang="en-IE" dirty="0" smtClean="0"/>
              <a:t>Action Area1-Diverse Opportunities</a:t>
            </a:r>
            <a:endParaRPr lang="en-IE" dirty="0"/>
          </a:p>
        </p:txBody>
      </p:sp>
      <p:pic>
        <p:nvPicPr>
          <p:cNvPr id="5" name="Picture 4" descr="G:\Groups\Comm &amp; Ent\Wicklow LSP\Pictures\2021\Get into Golf (Blessington Lakes G.C)\IMG_7024.JPG"/>
          <p:cNvPicPr/>
          <p:nvPr/>
        </p:nvPicPr>
        <p:blipFill rotWithShape="1">
          <a:blip r:embed="rId2" cstate="print">
            <a:extLst>
              <a:ext uri="{28A0092B-C50C-407E-A947-70E740481C1C}">
                <a14:useLocalDpi xmlns:a14="http://schemas.microsoft.com/office/drawing/2010/main" val="0"/>
              </a:ext>
            </a:extLst>
          </a:blip>
          <a:srcRect l="4822" t="24433" r="20494" b="27380"/>
          <a:stretch/>
        </p:blipFill>
        <p:spPr bwMode="auto">
          <a:xfrm>
            <a:off x="6156176" y="4437112"/>
            <a:ext cx="2592288" cy="1296144"/>
          </a:xfrm>
          <a:prstGeom prst="rect">
            <a:avLst/>
          </a:prstGeom>
          <a:noFill/>
          <a:ln>
            <a:noFill/>
          </a:ln>
        </p:spPr>
      </p:pic>
    </p:spTree>
    <p:extLst>
      <p:ext uri="{BB962C8B-B14F-4D97-AF65-F5344CB8AC3E}">
        <p14:creationId xmlns:p14="http://schemas.microsoft.com/office/powerpoint/2010/main" val="19235664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r>
              <a:rPr lang="en-IE" sz="2000" b="1" u="sng" dirty="0"/>
              <a:t>#</a:t>
            </a:r>
            <a:r>
              <a:rPr lang="en-IE" sz="2000" b="1" u="sng" dirty="0" err="1"/>
              <a:t>HerOutdoorsWeek</a:t>
            </a:r>
            <a:r>
              <a:rPr lang="en-IE" sz="2000" b="1" u="sng" dirty="0"/>
              <a:t> – 13</a:t>
            </a:r>
            <a:r>
              <a:rPr lang="en-IE" sz="2000" b="1" u="sng" baseline="30000" dirty="0"/>
              <a:t>th</a:t>
            </a:r>
            <a:r>
              <a:rPr lang="en-IE" sz="2000" b="1" u="sng" dirty="0"/>
              <a:t> – 15</a:t>
            </a:r>
            <a:r>
              <a:rPr lang="en-IE" sz="2000" b="1" u="sng" baseline="30000" dirty="0"/>
              <a:t>th</a:t>
            </a:r>
            <a:r>
              <a:rPr lang="en-IE" sz="2000" b="1" u="sng" dirty="0"/>
              <a:t> August </a:t>
            </a:r>
            <a:endParaRPr lang="en-IE" sz="2000" dirty="0"/>
          </a:p>
          <a:p>
            <a:pPr lvl="1"/>
            <a:r>
              <a:rPr lang="en-IE" sz="1800" dirty="0" smtClean="0"/>
              <a:t>Women’s </a:t>
            </a:r>
            <a:r>
              <a:rPr lang="en-IE" sz="1800" dirty="0"/>
              <a:t>Virtual 3K Run – Ran over three days during the #</a:t>
            </a:r>
            <a:r>
              <a:rPr lang="en-IE" sz="1800" dirty="0" err="1"/>
              <a:t>HEROutdoorsWeek</a:t>
            </a:r>
            <a:r>
              <a:rPr lang="en-IE" sz="1800" dirty="0"/>
              <a:t>. </a:t>
            </a:r>
            <a:r>
              <a:rPr lang="en-IE" sz="1800" b="1" dirty="0"/>
              <a:t>500</a:t>
            </a:r>
            <a:r>
              <a:rPr lang="en-IE" sz="1800" dirty="0"/>
              <a:t> women took part in the run and on completion, were sent out a ‘Women’s Virtual 3K’ medal and a Wicklow SRP face mask. </a:t>
            </a:r>
            <a:endParaRPr lang="en-IE" sz="1800" dirty="0" smtClean="0"/>
          </a:p>
          <a:p>
            <a:pPr marL="457200" lvl="1" indent="0">
              <a:buNone/>
            </a:pPr>
            <a:endParaRPr lang="en-IE" sz="1800" dirty="0" smtClean="0"/>
          </a:p>
          <a:p>
            <a:pPr lvl="1"/>
            <a:r>
              <a:rPr lang="en-IE" sz="1800" dirty="0" smtClean="0"/>
              <a:t>Women’s </a:t>
            </a:r>
            <a:r>
              <a:rPr lang="en-IE" sz="1800" dirty="0"/>
              <a:t>Gearing Up Off Road –</a:t>
            </a:r>
            <a:r>
              <a:rPr lang="en-IE" sz="1800" b="1" dirty="0"/>
              <a:t> </a:t>
            </a:r>
            <a:r>
              <a:rPr lang="en-IE" sz="1800" dirty="0"/>
              <a:t>Two GUOR Programme were delivered over the #</a:t>
            </a:r>
            <a:r>
              <a:rPr lang="en-IE" sz="1800" dirty="0" err="1"/>
              <a:t>HEROutdoorsWeek</a:t>
            </a:r>
            <a:r>
              <a:rPr lang="en-IE" sz="1800" dirty="0"/>
              <a:t>. Taking place in Carrick Mountain, </a:t>
            </a:r>
            <a:r>
              <a:rPr lang="en-IE" sz="1800" dirty="0" err="1"/>
              <a:t>Glenealy</a:t>
            </a:r>
            <a:r>
              <a:rPr lang="en-IE" sz="1800" dirty="0"/>
              <a:t>.  16 women took part in this programme. </a:t>
            </a:r>
            <a:r>
              <a:rPr lang="en-IE" sz="1800" dirty="0" smtClean="0"/>
              <a:t>Women’s </a:t>
            </a:r>
            <a:r>
              <a:rPr lang="en-IE" sz="1800" dirty="0"/>
              <a:t>Intro to Sailing – Took place in Wicklow Sailing Club in partnership with Sailing Ireland. 16 women took part. </a:t>
            </a:r>
            <a:endParaRPr lang="en-IE" sz="1800" dirty="0" smtClean="0"/>
          </a:p>
          <a:p>
            <a:pPr marL="457200" lvl="1" indent="0">
              <a:buNone/>
            </a:pPr>
            <a:endParaRPr lang="en-IE" sz="1800" dirty="0" smtClean="0"/>
          </a:p>
          <a:p>
            <a:pPr lvl="1"/>
            <a:r>
              <a:rPr lang="en-IE" sz="1800" dirty="0" smtClean="0"/>
              <a:t>Yoga </a:t>
            </a:r>
            <a:r>
              <a:rPr lang="en-IE" sz="1800" dirty="0"/>
              <a:t>&amp; Dip in Wicklow Harbour in partnership </a:t>
            </a:r>
            <a:endParaRPr lang="en-IE" sz="1800" dirty="0" smtClean="0"/>
          </a:p>
          <a:p>
            <a:pPr marL="457200" lvl="1" indent="0">
              <a:buNone/>
            </a:pPr>
            <a:r>
              <a:rPr lang="en-IE" sz="1800" dirty="0" smtClean="0"/>
              <a:t>with </a:t>
            </a:r>
            <a:r>
              <a:rPr lang="en-IE" sz="1800" dirty="0"/>
              <a:t>Swimming Ireland- 14 women took part </a:t>
            </a:r>
          </a:p>
          <a:p>
            <a:endParaRPr lang="en-IE" sz="2000" dirty="0"/>
          </a:p>
        </p:txBody>
      </p:sp>
      <p:sp>
        <p:nvSpPr>
          <p:cNvPr id="4" name="Title 1"/>
          <p:cNvSpPr>
            <a:spLocks noGrp="1"/>
          </p:cNvSpPr>
          <p:nvPr>
            <p:ph type="title"/>
          </p:nvPr>
        </p:nvSpPr>
        <p:spPr>
          <a:xfrm>
            <a:off x="467544" y="125760"/>
            <a:ext cx="8229600" cy="1143000"/>
          </a:xfrm>
        </p:spPr>
        <p:txBody>
          <a:bodyPr>
            <a:normAutofit fontScale="90000"/>
          </a:bodyPr>
          <a:lstStyle/>
          <a:p>
            <a:r>
              <a:rPr lang="en-IE" dirty="0" smtClean="0"/>
              <a:t>Action Area1-Diverse Opportunities</a:t>
            </a:r>
            <a:br>
              <a:rPr lang="en-IE" dirty="0" smtClean="0"/>
            </a:br>
            <a:r>
              <a:rPr lang="en-IE" dirty="0" smtClean="0"/>
              <a:t>Signature Community Events</a:t>
            </a:r>
            <a:endParaRPr lang="en-IE" dirty="0"/>
          </a:p>
        </p:txBody>
      </p:sp>
      <p:pic>
        <p:nvPicPr>
          <p:cNvPr id="5" name="Picture 4" descr="cid:F6BF426E-A7A6-41F0-B4E5-75E343003E8F-L0-00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6228184" y="4365104"/>
            <a:ext cx="2448272" cy="2376264"/>
          </a:xfrm>
          <a:prstGeom prst="rect">
            <a:avLst/>
          </a:prstGeom>
          <a:noFill/>
          <a:ln>
            <a:noFill/>
          </a:ln>
        </p:spPr>
      </p:pic>
    </p:spTree>
    <p:extLst>
      <p:ext uri="{BB962C8B-B14F-4D97-AF65-F5344CB8AC3E}">
        <p14:creationId xmlns:p14="http://schemas.microsoft.com/office/powerpoint/2010/main" val="13625702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1"/>
            <a:ext cx="8229600" cy="4349080"/>
          </a:xfrm>
        </p:spPr>
        <p:txBody>
          <a:bodyPr>
            <a:normAutofit fontScale="92500" lnSpcReduction="20000"/>
          </a:bodyPr>
          <a:lstStyle/>
          <a:p>
            <a:pPr lvl="0"/>
            <a:r>
              <a:rPr lang="en-IE" sz="2000" b="1" dirty="0"/>
              <a:t>Bike Week 18</a:t>
            </a:r>
            <a:r>
              <a:rPr lang="en-IE" sz="2000" b="1" baseline="30000" dirty="0"/>
              <a:t>th</a:t>
            </a:r>
            <a:r>
              <a:rPr lang="en-IE" sz="2000" b="1" dirty="0"/>
              <a:t> – 26</a:t>
            </a:r>
            <a:r>
              <a:rPr lang="en-IE" sz="2000" b="1" baseline="30000" dirty="0"/>
              <a:t>th</a:t>
            </a:r>
            <a:r>
              <a:rPr lang="en-IE" sz="2000" b="1" dirty="0"/>
              <a:t> September </a:t>
            </a:r>
            <a:r>
              <a:rPr lang="en-IE" sz="2000" b="1" dirty="0" smtClean="0"/>
              <a:t>2021</a:t>
            </a:r>
            <a:endParaRPr lang="en-IE" sz="2000" dirty="0" smtClean="0"/>
          </a:p>
          <a:p>
            <a:pPr lvl="1"/>
            <a:r>
              <a:rPr lang="en-IE" sz="1600" dirty="0" smtClean="0"/>
              <a:t>This </a:t>
            </a:r>
            <a:r>
              <a:rPr lang="en-IE" sz="1600" dirty="0"/>
              <a:t>year’s Bike Week was a huge success which saw sixteen fun– filled events across Wicklow with over 1500 people taking part and catering for all age groups and abilities.  Wicklow Sports and Recreation Partnership organised a number of community events along with engaging with a wide range of schools and organisations</a:t>
            </a:r>
            <a:r>
              <a:rPr lang="en-IE" sz="1600" b="1" dirty="0"/>
              <a:t>. Bike Week </a:t>
            </a:r>
            <a:r>
              <a:rPr lang="en-IE" sz="1600" b="1" dirty="0" smtClean="0"/>
              <a:t>Funding</a:t>
            </a:r>
            <a:r>
              <a:rPr lang="en-IE" sz="1600" dirty="0" smtClean="0"/>
              <a:t>.</a:t>
            </a:r>
          </a:p>
          <a:p>
            <a:pPr lvl="1"/>
            <a:r>
              <a:rPr lang="en-IE" sz="2000" dirty="0" smtClean="0"/>
              <a:t>22 </a:t>
            </a:r>
            <a:r>
              <a:rPr lang="en-IE" sz="2000" dirty="0"/>
              <a:t>Schools took </a:t>
            </a:r>
            <a:r>
              <a:rPr lang="en-IE" sz="2000" dirty="0" smtClean="0"/>
              <a:t>part</a:t>
            </a:r>
          </a:p>
          <a:p>
            <a:pPr lvl="1"/>
            <a:r>
              <a:rPr lang="en-IE" sz="2000" dirty="0" smtClean="0"/>
              <a:t>25K </a:t>
            </a:r>
            <a:r>
              <a:rPr lang="en-IE" sz="2000" dirty="0"/>
              <a:t>Pedal for your Medal, Countywide – </a:t>
            </a:r>
            <a:endParaRPr lang="en-IE" sz="2000" dirty="0" smtClean="0"/>
          </a:p>
          <a:p>
            <a:pPr marL="457200" lvl="1" indent="0">
              <a:buNone/>
            </a:pPr>
            <a:r>
              <a:rPr lang="en-IE" sz="2000" dirty="0" smtClean="0"/>
              <a:t>78 </a:t>
            </a:r>
            <a:r>
              <a:rPr lang="en-IE" sz="2000" dirty="0"/>
              <a:t>completed receiving a Bike Week medal </a:t>
            </a:r>
            <a:endParaRPr lang="en-IE" sz="2000" dirty="0" smtClean="0"/>
          </a:p>
          <a:p>
            <a:pPr marL="457200" lvl="1" indent="0">
              <a:buNone/>
            </a:pPr>
            <a:r>
              <a:rPr lang="en-IE" sz="2000" dirty="0" smtClean="0"/>
              <a:t>and </a:t>
            </a:r>
            <a:r>
              <a:rPr lang="en-IE" sz="2000" dirty="0"/>
              <a:t>Wicklow SRP face mask </a:t>
            </a:r>
            <a:endParaRPr lang="en-IE" sz="2000" dirty="0" smtClean="0"/>
          </a:p>
          <a:p>
            <a:pPr lvl="1"/>
            <a:r>
              <a:rPr lang="en-IE" sz="2000" dirty="0" smtClean="0"/>
              <a:t>Family </a:t>
            </a:r>
            <a:r>
              <a:rPr lang="en-IE" sz="2000" dirty="0"/>
              <a:t>Cycle, Wicklow Town  </a:t>
            </a:r>
            <a:endParaRPr lang="en-IE" sz="2000" dirty="0" smtClean="0"/>
          </a:p>
          <a:p>
            <a:pPr lvl="1"/>
            <a:r>
              <a:rPr lang="en-IE" sz="2000" dirty="0" smtClean="0"/>
              <a:t>Six </a:t>
            </a:r>
            <a:r>
              <a:rPr lang="en-IE" sz="2000" dirty="0"/>
              <a:t>Cycle to Zen, The Avon Blessington </a:t>
            </a:r>
            <a:endParaRPr lang="en-IE" sz="2000" dirty="0" smtClean="0"/>
          </a:p>
          <a:p>
            <a:pPr lvl="1"/>
            <a:r>
              <a:rPr lang="en-IE" sz="2000" dirty="0" smtClean="0"/>
              <a:t>Three </a:t>
            </a:r>
            <a:r>
              <a:rPr lang="en-IE" sz="2000" dirty="0"/>
              <a:t>Bike Maintenance Workshops </a:t>
            </a:r>
            <a:endParaRPr lang="en-IE" sz="2000" dirty="0" smtClean="0"/>
          </a:p>
          <a:p>
            <a:pPr marL="457200" lvl="1" indent="0">
              <a:buNone/>
            </a:pPr>
            <a:r>
              <a:rPr lang="en-IE" sz="2000" dirty="0" smtClean="0"/>
              <a:t>(</a:t>
            </a:r>
            <a:r>
              <a:rPr lang="en-IE" sz="2000" dirty="0"/>
              <a:t>beginners and advanced), The Sports Room </a:t>
            </a:r>
            <a:endParaRPr lang="en-IE" sz="2000" dirty="0" smtClean="0"/>
          </a:p>
          <a:p>
            <a:pPr marL="457200" lvl="1" indent="0">
              <a:buNone/>
            </a:pPr>
            <a:r>
              <a:rPr lang="en-IE" sz="2000" dirty="0" smtClean="0"/>
              <a:t>Wicklow </a:t>
            </a:r>
            <a:r>
              <a:rPr lang="en-IE" sz="2000" dirty="0"/>
              <a:t>Town &amp; The Avon Blessington. </a:t>
            </a:r>
            <a:endParaRPr lang="en-IE" sz="2000" dirty="0" smtClean="0"/>
          </a:p>
          <a:p>
            <a:pPr lvl="1"/>
            <a:r>
              <a:rPr lang="en-IE" sz="2000" dirty="0" smtClean="0"/>
              <a:t>Three </a:t>
            </a:r>
            <a:r>
              <a:rPr lang="en-IE" sz="2000" dirty="0"/>
              <a:t>Bike, Body, Calm, The Abbey Grounds, </a:t>
            </a:r>
            <a:endParaRPr lang="en-IE" sz="2000" dirty="0" smtClean="0"/>
          </a:p>
          <a:p>
            <a:endParaRPr lang="en-IE" sz="2000" dirty="0"/>
          </a:p>
        </p:txBody>
      </p:sp>
      <p:sp>
        <p:nvSpPr>
          <p:cNvPr id="4" name="Title 1"/>
          <p:cNvSpPr>
            <a:spLocks noGrp="1"/>
          </p:cNvSpPr>
          <p:nvPr>
            <p:ph type="title"/>
          </p:nvPr>
        </p:nvSpPr>
        <p:spPr>
          <a:xfrm>
            <a:off x="467544" y="125760"/>
            <a:ext cx="8229600" cy="1143000"/>
          </a:xfrm>
        </p:spPr>
        <p:txBody>
          <a:bodyPr>
            <a:normAutofit fontScale="90000"/>
          </a:bodyPr>
          <a:lstStyle/>
          <a:p>
            <a:r>
              <a:rPr lang="en-IE" dirty="0" smtClean="0"/>
              <a:t>Action Area1-Diverse Opportunities</a:t>
            </a:r>
            <a:br>
              <a:rPr lang="en-IE" dirty="0" smtClean="0"/>
            </a:br>
            <a:r>
              <a:rPr lang="en-IE" dirty="0" smtClean="0"/>
              <a:t>Signature Community Events</a:t>
            </a:r>
            <a:endParaRPr lang="en-IE" dirty="0"/>
          </a:p>
        </p:txBody>
      </p:sp>
      <p:pic>
        <p:nvPicPr>
          <p:cNvPr id="6" name="Picture 5" descr="G:\Groups\Comm &amp; Ent\Wicklow LSP\PROGRAMMES\Bike Week\Bike Week 2021\Activity Map .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68144" y="2708920"/>
            <a:ext cx="3096344" cy="3960440"/>
          </a:xfrm>
          <a:prstGeom prst="rect">
            <a:avLst/>
          </a:prstGeom>
          <a:noFill/>
          <a:ln>
            <a:noFill/>
          </a:ln>
        </p:spPr>
      </p:pic>
      <p:pic>
        <p:nvPicPr>
          <p:cNvPr id="7" name="Picture 6" descr="G:\Groups\Comm &amp; Ent\Wicklow LSP\PROGRAMMES\Bike Week\Bike Week 2021\Schools Reports\Ballycoog National School\Bike Week 6.jpg"/>
          <p:cNvPicPr/>
          <p:nvPr/>
        </p:nvPicPr>
        <p:blipFill rotWithShape="1">
          <a:blip r:embed="rId3" cstate="print">
            <a:extLst>
              <a:ext uri="{28A0092B-C50C-407E-A947-70E740481C1C}">
                <a14:useLocalDpi xmlns:a14="http://schemas.microsoft.com/office/drawing/2010/main" val="0"/>
              </a:ext>
            </a:extLst>
          </a:blip>
          <a:srcRect t="27742" b="4319"/>
          <a:stretch/>
        </p:blipFill>
        <p:spPr bwMode="auto">
          <a:xfrm>
            <a:off x="1259632" y="5640779"/>
            <a:ext cx="3528392" cy="121722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00651084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r>
              <a:rPr lang="en-IE" b="1" u="sng" dirty="0"/>
              <a:t>European Week of Sport</a:t>
            </a:r>
            <a:r>
              <a:rPr lang="en-IE" u="sng" dirty="0"/>
              <a:t> </a:t>
            </a:r>
            <a:endParaRPr lang="en-IE" dirty="0" smtClean="0"/>
          </a:p>
          <a:p>
            <a:pPr lvl="1"/>
            <a:r>
              <a:rPr lang="en-IE" dirty="0" smtClean="0"/>
              <a:t>EWOS </a:t>
            </a:r>
            <a:r>
              <a:rPr lang="en-IE" dirty="0"/>
              <a:t>took place 23</a:t>
            </a:r>
            <a:r>
              <a:rPr lang="en-IE" baseline="30000" dirty="0"/>
              <a:t>rd</a:t>
            </a:r>
            <a:r>
              <a:rPr lang="en-IE" dirty="0"/>
              <a:t> – 30</a:t>
            </a:r>
            <a:r>
              <a:rPr lang="en-IE" baseline="30000" dirty="0"/>
              <a:t>th</a:t>
            </a:r>
            <a:r>
              <a:rPr lang="en-IE" dirty="0"/>
              <a:t> September. </a:t>
            </a:r>
            <a:endParaRPr lang="en-IE" dirty="0" smtClean="0"/>
          </a:p>
          <a:p>
            <a:pPr lvl="1"/>
            <a:r>
              <a:rPr lang="en-IE" dirty="0" smtClean="0"/>
              <a:t>3 Events;</a:t>
            </a:r>
          </a:p>
          <a:p>
            <a:pPr lvl="2"/>
            <a:r>
              <a:rPr lang="en-IE" dirty="0" smtClean="0"/>
              <a:t>Pound </a:t>
            </a:r>
            <a:r>
              <a:rPr lang="en-IE" dirty="0"/>
              <a:t>Fit Class took place Saturday 25</a:t>
            </a:r>
            <a:r>
              <a:rPr lang="en-IE" baseline="30000" dirty="0"/>
              <a:t>th</a:t>
            </a:r>
            <a:r>
              <a:rPr lang="en-IE" dirty="0"/>
              <a:t> September in Burnaby Park Greystones at 10am, </a:t>
            </a:r>
            <a:endParaRPr lang="en-IE" dirty="0" smtClean="0"/>
          </a:p>
          <a:p>
            <a:pPr lvl="2"/>
            <a:r>
              <a:rPr lang="en-IE" dirty="0" smtClean="0"/>
              <a:t>2 </a:t>
            </a:r>
            <a:r>
              <a:rPr lang="en-IE" dirty="0"/>
              <a:t>Swim Ireland Open Sea Swim Events, took place in Wicklow Harbour and Bray </a:t>
            </a:r>
          </a:p>
          <a:p>
            <a:pPr lvl="2"/>
            <a:r>
              <a:rPr lang="en-IE" dirty="0" smtClean="0"/>
              <a:t>2 </a:t>
            </a:r>
            <a:r>
              <a:rPr lang="en-IE" dirty="0"/>
              <a:t>Hiking Festivals took place Sunday 26</a:t>
            </a:r>
            <a:r>
              <a:rPr lang="en-IE" baseline="30000" dirty="0"/>
              <a:t>th</a:t>
            </a:r>
            <a:r>
              <a:rPr lang="en-IE" dirty="0"/>
              <a:t> in partnership with Mountaineering Ireland. </a:t>
            </a:r>
          </a:p>
          <a:p>
            <a:endParaRPr lang="en-IE" dirty="0"/>
          </a:p>
        </p:txBody>
      </p:sp>
      <p:sp>
        <p:nvSpPr>
          <p:cNvPr id="4" name="Title 1"/>
          <p:cNvSpPr>
            <a:spLocks noGrp="1"/>
          </p:cNvSpPr>
          <p:nvPr>
            <p:ph type="title"/>
          </p:nvPr>
        </p:nvSpPr>
        <p:spPr/>
        <p:txBody>
          <a:bodyPr>
            <a:normAutofit fontScale="90000"/>
          </a:bodyPr>
          <a:lstStyle/>
          <a:p>
            <a:r>
              <a:rPr lang="en-IE" dirty="0" smtClean="0"/>
              <a:t>Action Area1-Diverse Opportunities</a:t>
            </a:r>
            <a:br>
              <a:rPr lang="en-IE" dirty="0" smtClean="0"/>
            </a:br>
            <a:r>
              <a:rPr lang="en-IE" dirty="0" smtClean="0"/>
              <a:t>Signature Community Events</a:t>
            </a:r>
            <a:endParaRPr lang="en-IE" dirty="0"/>
          </a:p>
        </p:txBody>
      </p:sp>
    </p:spTree>
    <p:extLst>
      <p:ext uri="{BB962C8B-B14F-4D97-AF65-F5344CB8AC3E}">
        <p14:creationId xmlns:p14="http://schemas.microsoft.com/office/powerpoint/2010/main" val="43056278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628800"/>
            <a:ext cx="9144000" cy="4320480"/>
          </a:xfrm>
        </p:spPr>
        <p:txBody>
          <a:bodyPr>
            <a:noAutofit/>
          </a:bodyPr>
          <a:lstStyle/>
          <a:p>
            <a:r>
              <a:rPr lang="en-IE" sz="2800" b="1" dirty="0" smtClean="0">
                <a:solidFill>
                  <a:schemeClr val="tx2">
                    <a:lumMod val="75000"/>
                  </a:schemeClr>
                </a:solidFill>
              </a:rPr>
              <a:t>Action Area 2 – Good Places and Great People</a:t>
            </a:r>
          </a:p>
          <a:p>
            <a:pPr lvl="1"/>
            <a:endParaRPr lang="en-IE" sz="1600" i="1" dirty="0" smtClean="0">
              <a:solidFill>
                <a:schemeClr val="tx2">
                  <a:lumMod val="75000"/>
                </a:schemeClr>
              </a:solidFill>
            </a:endParaRPr>
          </a:p>
          <a:p>
            <a:pPr lvl="1"/>
            <a:r>
              <a:rPr lang="en-IE" sz="2400" i="1" dirty="0" smtClean="0">
                <a:solidFill>
                  <a:schemeClr val="tx2">
                    <a:lumMod val="75000"/>
                  </a:schemeClr>
                </a:solidFill>
              </a:rPr>
              <a:t>Advocate for, encourage and actively support those who develop, improve and manage recreational sports &amp; physical activity facilities</a:t>
            </a:r>
          </a:p>
          <a:p>
            <a:pPr lvl="1"/>
            <a:r>
              <a:rPr lang="en-IE" sz="2400" i="1" dirty="0" smtClean="0">
                <a:solidFill>
                  <a:schemeClr val="tx2">
                    <a:lumMod val="75000"/>
                  </a:schemeClr>
                </a:solidFill>
              </a:rPr>
              <a:t>Provide, organise and support training and education opportunities.</a:t>
            </a:r>
          </a:p>
          <a:p>
            <a:pPr lvl="1"/>
            <a:r>
              <a:rPr lang="en-IE" sz="2400" i="1" dirty="0" smtClean="0">
                <a:solidFill>
                  <a:schemeClr val="tx2">
                    <a:lumMod val="75000"/>
                  </a:schemeClr>
                </a:solidFill>
              </a:rPr>
              <a:t>Encourage and support educators </a:t>
            </a:r>
          </a:p>
          <a:p>
            <a:pPr marL="457200" lvl="1" indent="0">
              <a:buNone/>
            </a:pPr>
            <a:r>
              <a:rPr lang="en-IE" sz="2400" i="1" dirty="0" smtClean="0">
                <a:solidFill>
                  <a:schemeClr val="tx2">
                    <a:lumMod val="75000"/>
                  </a:schemeClr>
                </a:solidFill>
              </a:rPr>
              <a:t>to instil the value and provide the </a:t>
            </a:r>
          </a:p>
          <a:p>
            <a:pPr marL="457200" lvl="1" indent="0">
              <a:buNone/>
            </a:pPr>
            <a:r>
              <a:rPr lang="en-IE" sz="2400" i="1" dirty="0" smtClean="0">
                <a:solidFill>
                  <a:schemeClr val="tx2">
                    <a:lumMod val="75000"/>
                  </a:schemeClr>
                </a:solidFill>
              </a:rPr>
              <a:t>opportunity of sports and physical </a:t>
            </a:r>
          </a:p>
          <a:p>
            <a:pPr marL="457200" lvl="1" indent="0">
              <a:buNone/>
            </a:pPr>
            <a:r>
              <a:rPr lang="en-IE" sz="2400" i="1" dirty="0" smtClean="0">
                <a:solidFill>
                  <a:schemeClr val="tx2">
                    <a:lumMod val="75000"/>
                  </a:schemeClr>
                </a:solidFill>
              </a:rPr>
              <a:t>activity</a:t>
            </a:r>
          </a:p>
          <a:p>
            <a:endParaRPr lang="en-IE" sz="1800" dirty="0"/>
          </a:p>
        </p:txBody>
      </p:sp>
      <p:sp>
        <p:nvSpPr>
          <p:cNvPr id="4" name="Title 1"/>
          <p:cNvSpPr>
            <a:spLocks noGrp="1"/>
          </p:cNvSpPr>
          <p:nvPr>
            <p:ph type="title"/>
          </p:nvPr>
        </p:nvSpPr>
        <p:spPr>
          <a:xfrm>
            <a:off x="467544" y="35017"/>
            <a:ext cx="8229600" cy="1143000"/>
          </a:xfrm>
        </p:spPr>
        <p:txBody>
          <a:bodyPr>
            <a:normAutofit fontScale="90000"/>
          </a:bodyPr>
          <a:lstStyle/>
          <a:p>
            <a:r>
              <a:rPr lang="en-IE" dirty="0" smtClean="0"/>
              <a:t>Action Area 2</a:t>
            </a:r>
            <a:br>
              <a:rPr lang="en-IE" dirty="0" smtClean="0"/>
            </a:br>
            <a:r>
              <a:rPr lang="en-IE" dirty="0" smtClean="0"/>
              <a:t>Good Places, Great People</a:t>
            </a:r>
            <a:endParaRPr lang="en-IE" dirty="0"/>
          </a:p>
        </p:txBody>
      </p:sp>
      <p:pic>
        <p:nvPicPr>
          <p:cNvPr id="10242" name="Picture 2" descr="G:\Groups\Comm &amp; Ent\Wicklow LSP\Pictures\2021\Website\IMG_110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0207" t="25933" r="2973" b="6196"/>
          <a:stretch/>
        </p:blipFill>
        <p:spPr bwMode="auto">
          <a:xfrm>
            <a:off x="5220072" y="4420334"/>
            <a:ext cx="3831336" cy="22566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262620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E" dirty="0" smtClean="0"/>
              <a:t>Action Area 2</a:t>
            </a:r>
            <a:br>
              <a:rPr lang="en-IE" dirty="0" smtClean="0"/>
            </a:br>
            <a:r>
              <a:rPr lang="en-IE" dirty="0" smtClean="0"/>
              <a:t>Good Places, Great People</a:t>
            </a:r>
            <a:endParaRPr lang="en-IE" dirty="0"/>
          </a:p>
        </p:txBody>
      </p:sp>
      <p:sp>
        <p:nvSpPr>
          <p:cNvPr id="3" name="Content Placeholder 2"/>
          <p:cNvSpPr>
            <a:spLocks noGrp="1"/>
          </p:cNvSpPr>
          <p:nvPr>
            <p:ph idx="1"/>
          </p:nvPr>
        </p:nvSpPr>
        <p:spPr/>
        <p:txBody>
          <a:bodyPr>
            <a:normAutofit/>
          </a:bodyPr>
          <a:lstStyle/>
          <a:p>
            <a:r>
              <a:rPr lang="en-IE" sz="2400" dirty="0" smtClean="0"/>
              <a:t>Dormant Account Funding via Sport Ireland</a:t>
            </a:r>
          </a:p>
          <a:p>
            <a:pPr lvl="1"/>
            <a:r>
              <a:rPr lang="en-IE" sz="2000" dirty="0" smtClean="0"/>
              <a:t>Community Sports Hubs include capital funding for equipment and refurbishment</a:t>
            </a:r>
          </a:p>
          <a:p>
            <a:pPr lvl="2"/>
            <a:r>
              <a:rPr lang="en-IE" sz="1800" dirty="0" smtClean="0"/>
              <a:t>WSRP currently have a Hub in Arklow and an application submitted for Rathdrum</a:t>
            </a:r>
          </a:p>
          <a:p>
            <a:pPr lvl="1"/>
            <a:r>
              <a:rPr lang="en-IE" sz="2000" dirty="0" smtClean="0"/>
              <a:t>Urban Outdoor Recreation Initiative application submitted in conjunction with Wicklow Travellers Group which includes capital investment.</a:t>
            </a:r>
          </a:p>
          <a:p>
            <a:pPr marL="457200" lvl="1" indent="0">
              <a:buNone/>
            </a:pPr>
            <a:endParaRPr lang="en-IE" sz="2000" dirty="0" smtClean="0"/>
          </a:p>
          <a:p>
            <a:pPr marL="457200" lvl="1" indent="0">
              <a:buNone/>
            </a:pPr>
            <a:endParaRPr lang="en-IE" sz="2000" dirty="0" smtClean="0"/>
          </a:p>
          <a:p>
            <a:pPr lvl="2"/>
            <a:endParaRPr lang="en-IE" sz="1800" dirty="0" smtClean="0"/>
          </a:p>
        </p:txBody>
      </p:sp>
      <p:pic>
        <p:nvPicPr>
          <p:cNvPr id="8194" name="Picture 2" descr="G:\Groups\Comm &amp; Ent\Wicklow LSP\Pictures\2021\Arklow Sport Hub Launch\Arklow Sports Hub Launch May 20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87824" y="4149080"/>
            <a:ext cx="5331976" cy="23778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89372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E" dirty="0" smtClean="0"/>
              <a:t>Action Area 2</a:t>
            </a:r>
            <a:br>
              <a:rPr lang="en-IE" dirty="0" smtClean="0"/>
            </a:br>
            <a:r>
              <a:rPr lang="en-IE" dirty="0" smtClean="0"/>
              <a:t>Good Places, Great People</a:t>
            </a:r>
            <a:endParaRPr lang="en-IE" dirty="0"/>
          </a:p>
        </p:txBody>
      </p:sp>
      <p:sp>
        <p:nvSpPr>
          <p:cNvPr id="3" name="Content Placeholder 2"/>
          <p:cNvSpPr>
            <a:spLocks noGrp="1"/>
          </p:cNvSpPr>
          <p:nvPr>
            <p:ph idx="1"/>
          </p:nvPr>
        </p:nvSpPr>
        <p:spPr>
          <a:xfrm>
            <a:off x="467544" y="1628800"/>
            <a:ext cx="8229600" cy="4525963"/>
          </a:xfrm>
        </p:spPr>
        <p:txBody>
          <a:bodyPr>
            <a:normAutofit/>
          </a:bodyPr>
          <a:lstStyle/>
          <a:p>
            <a:r>
              <a:rPr lang="en-IE" sz="2000" dirty="0" smtClean="0"/>
              <a:t>Coordination of Sports Capital applications within WCC by WSRP</a:t>
            </a:r>
          </a:p>
          <a:p>
            <a:r>
              <a:rPr lang="en-IE" sz="2000" dirty="0" smtClean="0"/>
              <a:t>COVID 19 Supports distributed to clubs to enable venues to facilitate getting back to activity</a:t>
            </a:r>
          </a:p>
          <a:p>
            <a:r>
              <a:rPr lang="en-IE" sz="2000" dirty="0" smtClean="0"/>
              <a:t>Representation and audit provision by WSRP Sports Inclusion Development Officer, Glendalough assessment underway</a:t>
            </a:r>
          </a:p>
          <a:p>
            <a:r>
              <a:rPr lang="en-IE" sz="2000" dirty="0" smtClean="0"/>
              <a:t>Input into facilities audits completed by WCC</a:t>
            </a:r>
          </a:p>
          <a:p>
            <a:r>
              <a:rPr lang="en-IE" sz="2000" dirty="0" smtClean="0"/>
              <a:t>Training &amp; Education</a:t>
            </a:r>
          </a:p>
          <a:p>
            <a:pPr lvl="1"/>
            <a:r>
              <a:rPr lang="en-IE" sz="1800" dirty="0" smtClean="0"/>
              <a:t>Sport Leader UK Course </a:t>
            </a:r>
          </a:p>
          <a:p>
            <a:pPr lvl="2"/>
            <a:r>
              <a:rPr lang="en-IE" sz="1600" dirty="0" smtClean="0"/>
              <a:t>October in </a:t>
            </a:r>
            <a:r>
              <a:rPr lang="en-IE" sz="1600" dirty="0" err="1" smtClean="0"/>
              <a:t>Scoil</a:t>
            </a:r>
            <a:r>
              <a:rPr lang="en-IE" sz="1600" dirty="0" smtClean="0"/>
              <a:t> </a:t>
            </a:r>
            <a:r>
              <a:rPr lang="en-IE" sz="1600" dirty="0" err="1" smtClean="0"/>
              <a:t>Chonglais</a:t>
            </a:r>
            <a:r>
              <a:rPr lang="en-IE" sz="1600" dirty="0" smtClean="0"/>
              <a:t>, </a:t>
            </a:r>
            <a:r>
              <a:rPr lang="en-IE" sz="1600" dirty="0" err="1" smtClean="0"/>
              <a:t>Baltinglass</a:t>
            </a:r>
            <a:r>
              <a:rPr lang="en-IE" sz="1600" dirty="0" smtClean="0"/>
              <a:t> with 45 transition year students taking part. </a:t>
            </a:r>
          </a:p>
          <a:p>
            <a:pPr lvl="1"/>
            <a:r>
              <a:rPr lang="en-IE" sz="1800" dirty="0" smtClean="0"/>
              <a:t>TY Outdoor Recreation Course ongoing and growing</a:t>
            </a:r>
          </a:p>
          <a:p>
            <a:endParaRPr lang="en-IE" sz="2800" dirty="0" smtClean="0"/>
          </a:p>
          <a:p>
            <a:endParaRPr lang="en-IE" sz="2800" dirty="0" smtClean="0"/>
          </a:p>
          <a:p>
            <a:pPr marL="0" indent="0">
              <a:buNone/>
            </a:pPr>
            <a:endParaRPr lang="en-IE" sz="2800" dirty="0"/>
          </a:p>
        </p:txBody>
      </p:sp>
    </p:spTree>
    <p:extLst>
      <p:ext uri="{BB962C8B-B14F-4D97-AF65-F5344CB8AC3E}">
        <p14:creationId xmlns:p14="http://schemas.microsoft.com/office/powerpoint/2010/main" val="83507539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E" dirty="0" smtClean="0"/>
              <a:t>Action Area 2</a:t>
            </a:r>
            <a:br>
              <a:rPr lang="en-IE" dirty="0" smtClean="0"/>
            </a:br>
            <a:r>
              <a:rPr lang="en-IE" dirty="0" smtClean="0"/>
              <a:t>Good Places, Great People</a:t>
            </a:r>
            <a:endParaRPr lang="en-IE" dirty="0"/>
          </a:p>
        </p:txBody>
      </p:sp>
      <p:sp>
        <p:nvSpPr>
          <p:cNvPr id="3" name="Content Placeholder 2"/>
          <p:cNvSpPr>
            <a:spLocks noGrp="1"/>
          </p:cNvSpPr>
          <p:nvPr>
            <p:ph idx="1"/>
          </p:nvPr>
        </p:nvSpPr>
        <p:spPr>
          <a:xfrm>
            <a:off x="467544" y="1484784"/>
            <a:ext cx="8229600" cy="4525963"/>
          </a:xfrm>
        </p:spPr>
        <p:txBody>
          <a:bodyPr>
            <a:normAutofit/>
          </a:bodyPr>
          <a:lstStyle/>
          <a:p>
            <a:r>
              <a:rPr lang="en-IE" sz="2000" dirty="0" smtClean="0"/>
              <a:t>Training &amp; Education;</a:t>
            </a:r>
          </a:p>
          <a:p>
            <a:endParaRPr lang="en-IE" sz="2000" dirty="0"/>
          </a:p>
        </p:txBody>
      </p:sp>
      <p:graphicFrame>
        <p:nvGraphicFramePr>
          <p:cNvPr id="6" name="Table 5"/>
          <p:cNvGraphicFramePr>
            <a:graphicFrameLocks noGrp="1"/>
          </p:cNvGraphicFramePr>
          <p:nvPr>
            <p:extLst>
              <p:ext uri="{D42A27DB-BD31-4B8C-83A1-F6EECF244321}">
                <p14:modId xmlns:p14="http://schemas.microsoft.com/office/powerpoint/2010/main" val="2870322654"/>
              </p:ext>
            </p:extLst>
          </p:nvPr>
        </p:nvGraphicFramePr>
        <p:xfrm>
          <a:off x="1475657" y="2004399"/>
          <a:ext cx="6624736" cy="2072673"/>
        </p:xfrm>
        <a:graphic>
          <a:graphicData uri="http://schemas.openxmlformats.org/drawingml/2006/table">
            <a:tbl>
              <a:tblPr>
                <a:tableStyleId>{37CE84F3-28C3-443E-9E96-99CF82512B78}</a:tableStyleId>
              </a:tblPr>
              <a:tblGrid>
                <a:gridCol w="2880320"/>
                <a:gridCol w="1516232"/>
                <a:gridCol w="2228184"/>
              </a:tblGrid>
              <a:tr h="171166">
                <a:tc>
                  <a:txBody>
                    <a:bodyPr/>
                    <a:lstStyle/>
                    <a:p>
                      <a:pPr algn="l" fontAlgn="b"/>
                      <a:r>
                        <a:rPr lang="en-IE" sz="1100" u="none" strike="noStrike" dirty="0">
                          <a:effectLst/>
                        </a:rPr>
                        <a:t>Course</a:t>
                      </a:r>
                      <a:endParaRPr lang="en-IE" sz="1100" b="1" i="0" u="none" strike="noStrike" dirty="0">
                        <a:effectLst/>
                        <a:latin typeface="Calibri"/>
                      </a:endParaRPr>
                    </a:p>
                  </a:txBody>
                  <a:tcPr marL="9525" marR="9525" marT="9525" marB="0" anchor="b"/>
                </a:tc>
                <a:tc>
                  <a:txBody>
                    <a:bodyPr/>
                    <a:lstStyle/>
                    <a:p>
                      <a:pPr algn="l" fontAlgn="b"/>
                      <a:r>
                        <a:rPr lang="en-IE" sz="1100" u="none" strike="noStrike" dirty="0">
                          <a:effectLst/>
                        </a:rPr>
                        <a:t>Date</a:t>
                      </a:r>
                      <a:endParaRPr lang="en-IE" sz="1100" b="1" i="0" u="none" strike="noStrike" dirty="0">
                        <a:effectLst/>
                        <a:latin typeface="Calibri"/>
                      </a:endParaRPr>
                    </a:p>
                  </a:txBody>
                  <a:tcPr marL="9525" marR="9525" marT="9525" marB="0" anchor="b"/>
                </a:tc>
                <a:tc>
                  <a:txBody>
                    <a:bodyPr/>
                    <a:lstStyle/>
                    <a:p>
                      <a:pPr algn="l" fontAlgn="b"/>
                      <a:r>
                        <a:rPr lang="en-IE" sz="1100" u="none" strike="noStrike" dirty="0">
                          <a:effectLst/>
                        </a:rPr>
                        <a:t>Participants</a:t>
                      </a:r>
                      <a:endParaRPr lang="en-IE" sz="1100" b="1" i="0" u="none" strike="noStrike" dirty="0">
                        <a:effectLst/>
                        <a:latin typeface="Calibri"/>
                      </a:endParaRPr>
                    </a:p>
                  </a:txBody>
                  <a:tcPr marL="9525" marR="9525" marT="9525" marB="0" anchor="b"/>
                </a:tc>
              </a:tr>
              <a:tr h="256863">
                <a:tc>
                  <a:txBody>
                    <a:bodyPr/>
                    <a:lstStyle/>
                    <a:p>
                      <a:pPr algn="l" rtl="0" fontAlgn="ctr"/>
                      <a:r>
                        <a:rPr lang="en-IE" sz="1100" u="none" strike="noStrike" dirty="0">
                          <a:effectLst/>
                        </a:rPr>
                        <a:t>Sports Inclusion Disability Awareness</a:t>
                      </a:r>
                      <a:endParaRPr lang="en-IE" sz="1100" b="1" i="0" u="none" strike="noStrike" dirty="0">
                        <a:solidFill>
                          <a:srgbClr val="FFFFFF"/>
                        </a:solidFill>
                        <a:effectLst/>
                        <a:latin typeface="Calibri"/>
                      </a:endParaRPr>
                    </a:p>
                  </a:txBody>
                  <a:tcPr marL="428625" marR="9525" marT="9525" marB="0" anchor="ctr"/>
                </a:tc>
                <a:tc>
                  <a:txBody>
                    <a:bodyPr/>
                    <a:lstStyle/>
                    <a:p>
                      <a:pPr algn="l" rtl="0" fontAlgn="ctr"/>
                      <a:r>
                        <a:rPr lang="en-IE" sz="1100" u="none" strike="noStrike">
                          <a:effectLst/>
                        </a:rPr>
                        <a:t>15</a:t>
                      </a:r>
                      <a:r>
                        <a:rPr lang="en-IE" sz="1100" u="none" strike="noStrike" baseline="30000">
                          <a:effectLst/>
                        </a:rPr>
                        <a:t>th</a:t>
                      </a:r>
                      <a:r>
                        <a:rPr lang="en-IE" sz="1100" u="none" strike="noStrike">
                          <a:effectLst/>
                        </a:rPr>
                        <a:t> March</a:t>
                      </a:r>
                      <a:endParaRPr lang="en-IE" sz="1100" b="1" i="0" u="none" strike="noStrike">
                        <a:effectLst/>
                        <a:latin typeface="Calibri"/>
                      </a:endParaRPr>
                    </a:p>
                  </a:txBody>
                  <a:tcPr marL="428625" marR="9525" marT="9525" marB="0" anchor="ctr"/>
                </a:tc>
                <a:tc>
                  <a:txBody>
                    <a:bodyPr/>
                    <a:lstStyle/>
                    <a:p>
                      <a:pPr algn="l" rtl="0" fontAlgn="ctr"/>
                      <a:r>
                        <a:rPr lang="en-IE" sz="1100" u="none" strike="noStrike" dirty="0">
                          <a:effectLst/>
                        </a:rPr>
                        <a:t>30 (fully booked)</a:t>
                      </a:r>
                      <a:endParaRPr lang="en-IE" sz="1100" b="1" i="0" u="none" strike="noStrike" dirty="0">
                        <a:effectLst/>
                        <a:latin typeface="Calibri"/>
                      </a:endParaRPr>
                    </a:p>
                  </a:txBody>
                  <a:tcPr marL="428625" marR="9525" marT="9525" marB="0" anchor="ctr"/>
                </a:tc>
              </a:tr>
              <a:tr h="171166">
                <a:tc>
                  <a:txBody>
                    <a:bodyPr/>
                    <a:lstStyle/>
                    <a:p>
                      <a:pPr algn="l" rtl="0" fontAlgn="ctr"/>
                      <a:r>
                        <a:rPr lang="en-IE" sz="1100" u="none" strike="noStrike" dirty="0">
                          <a:effectLst/>
                        </a:rPr>
                        <a:t>Autism in Sport</a:t>
                      </a:r>
                      <a:endParaRPr lang="en-IE" sz="1100" b="1" i="0" u="none" strike="noStrike" dirty="0">
                        <a:solidFill>
                          <a:srgbClr val="FFFFFF"/>
                        </a:solidFill>
                        <a:effectLst/>
                        <a:latin typeface="Calibri"/>
                      </a:endParaRPr>
                    </a:p>
                  </a:txBody>
                  <a:tcPr marL="428625" marR="9525" marT="9525" marB="0" anchor="ctr"/>
                </a:tc>
                <a:tc>
                  <a:txBody>
                    <a:bodyPr/>
                    <a:lstStyle/>
                    <a:p>
                      <a:pPr algn="l" rtl="0" fontAlgn="ctr"/>
                      <a:r>
                        <a:rPr lang="en-IE" sz="1100" u="none" strike="noStrike">
                          <a:effectLst/>
                        </a:rPr>
                        <a:t>30</a:t>
                      </a:r>
                      <a:r>
                        <a:rPr lang="en-IE" sz="1100" u="none" strike="noStrike" baseline="30000">
                          <a:effectLst/>
                        </a:rPr>
                        <a:t>th</a:t>
                      </a:r>
                      <a:r>
                        <a:rPr lang="en-IE" sz="1100" u="none" strike="noStrike">
                          <a:effectLst/>
                        </a:rPr>
                        <a:t> March</a:t>
                      </a:r>
                      <a:endParaRPr lang="en-IE" sz="1100" b="1" i="0" u="none" strike="noStrike">
                        <a:solidFill>
                          <a:srgbClr val="000000"/>
                        </a:solidFill>
                        <a:effectLst/>
                        <a:latin typeface="Calibri"/>
                      </a:endParaRPr>
                    </a:p>
                  </a:txBody>
                  <a:tcPr marL="428625" marR="9525" marT="9525" marB="0" anchor="ctr"/>
                </a:tc>
                <a:tc>
                  <a:txBody>
                    <a:bodyPr/>
                    <a:lstStyle/>
                    <a:p>
                      <a:pPr algn="l" rtl="0" fontAlgn="ctr"/>
                      <a:r>
                        <a:rPr lang="en-IE" sz="1100" u="none" strike="noStrike" dirty="0">
                          <a:effectLst/>
                        </a:rPr>
                        <a:t>20 (fully booked)</a:t>
                      </a:r>
                      <a:endParaRPr lang="en-IE" sz="1100" b="1" i="0" u="none" strike="noStrike" dirty="0">
                        <a:solidFill>
                          <a:srgbClr val="000000"/>
                        </a:solidFill>
                        <a:effectLst/>
                        <a:latin typeface="Calibri"/>
                      </a:endParaRPr>
                    </a:p>
                  </a:txBody>
                  <a:tcPr marL="428625" marR="9525" marT="9525" marB="0" anchor="ctr"/>
                </a:tc>
              </a:tr>
              <a:tr h="256863">
                <a:tc>
                  <a:txBody>
                    <a:bodyPr/>
                    <a:lstStyle/>
                    <a:p>
                      <a:pPr algn="l" rtl="0" fontAlgn="ctr"/>
                      <a:r>
                        <a:rPr lang="en-IE" sz="1100" u="none" strike="noStrike" dirty="0">
                          <a:effectLst/>
                        </a:rPr>
                        <a:t>Sports Inclusion Disability Awareness</a:t>
                      </a:r>
                      <a:endParaRPr lang="en-IE" sz="1100" b="1" i="0" u="none" strike="noStrike" dirty="0">
                        <a:solidFill>
                          <a:srgbClr val="FFFFFF"/>
                        </a:solidFill>
                        <a:effectLst/>
                        <a:latin typeface="Calibri"/>
                      </a:endParaRPr>
                    </a:p>
                  </a:txBody>
                  <a:tcPr marL="428625" marR="9525" marT="9525" marB="0" anchor="ctr"/>
                </a:tc>
                <a:tc>
                  <a:txBody>
                    <a:bodyPr/>
                    <a:lstStyle/>
                    <a:p>
                      <a:pPr algn="l" rtl="0" fontAlgn="ctr"/>
                      <a:r>
                        <a:rPr lang="en-IE" sz="1100" u="none" strike="noStrike" dirty="0">
                          <a:effectLst/>
                        </a:rPr>
                        <a:t>6</a:t>
                      </a:r>
                      <a:r>
                        <a:rPr lang="en-IE" sz="1100" u="none" strike="noStrike" baseline="30000" dirty="0">
                          <a:effectLst/>
                        </a:rPr>
                        <a:t>th</a:t>
                      </a:r>
                      <a:r>
                        <a:rPr lang="en-IE" sz="1100" u="none" strike="noStrike" dirty="0">
                          <a:effectLst/>
                        </a:rPr>
                        <a:t> April</a:t>
                      </a:r>
                      <a:endParaRPr lang="en-IE" sz="1100" b="1" i="0" u="none" strike="noStrike" dirty="0">
                        <a:solidFill>
                          <a:srgbClr val="000000"/>
                        </a:solidFill>
                        <a:effectLst/>
                        <a:latin typeface="Calibri"/>
                      </a:endParaRPr>
                    </a:p>
                  </a:txBody>
                  <a:tcPr marL="428625" marR="9525" marT="9525" marB="0" anchor="ctr"/>
                </a:tc>
                <a:tc>
                  <a:txBody>
                    <a:bodyPr/>
                    <a:lstStyle/>
                    <a:p>
                      <a:pPr algn="l" rtl="0" fontAlgn="ctr"/>
                      <a:r>
                        <a:rPr lang="en-IE" sz="1100" u="none" strike="noStrike">
                          <a:effectLst/>
                        </a:rPr>
                        <a:t>19</a:t>
                      </a:r>
                      <a:endParaRPr lang="en-IE" sz="1100" b="1" i="0" u="none" strike="noStrike">
                        <a:solidFill>
                          <a:srgbClr val="000000"/>
                        </a:solidFill>
                        <a:effectLst/>
                        <a:latin typeface="Calibri"/>
                      </a:endParaRPr>
                    </a:p>
                  </a:txBody>
                  <a:tcPr marL="428625" marR="9525" marT="9525" marB="0" anchor="ctr"/>
                </a:tc>
              </a:tr>
              <a:tr h="256863">
                <a:tc>
                  <a:txBody>
                    <a:bodyPr/>
                    <a:lstStyle/>
                    <a:p>
                      <a:pPr algn="l" rtl="0" fontAlgn="ctr"/>
                      <a:r>
                        <a:rPr lang="en-IE" sz="1100" u="none" strike="noStrike" dirty="0">
                          <a:effectLst/>
                        </a:rPr>
                        <a:t>Inclusive Fitness Training</a:t>
                      </a:r>
                      <a:endParaRPr lang="en-IE" sz="1100" b="1" i="0" u="none" strike="noStrike" dirty="0">
                        <a:solidFill>
                          <a:srgbClr val="FFFFFF"/>
                        </a:solidFill>
                        <a:effectLst/>
                        <a:latin typeface="Calibri"/>
                      </a:endParaRPr>
                    </a:p>
                  </a:txBody>
                  <a:tcPr marL="428625" marR="9525" marT="9525" marB="0" anchor="ctr"/>
                </a:tc>
                <a:tc>
                  <a:txBody>
                    <a:bodyPr/>
                    <a:lstStyle/>
                    <a:p>
                      <a:pPr algn="l" rtl="0" fontAlgn="ctr"/>
                      <a:r>
                        <a:rPr lang="en-IE" sz="1100" u="none" strike="noStrike" dirty="0">
                          <a:effectLst/>
                        </a:rPr>
                        <a:t>19</a:t>
                      </a:r>
                      <a:r>
                        <a:rPr lang="en-IE" sz="1100" u="none" strike="noStrike" baseline="30000" dirty="0">
                          <a:effectLst/>
                        </a:rPr>
                        <a:t>th</a:t>
                      </a:r>
                      <a:r>
                        <a:rPr lang="en-IE" sz="1100" u="none" strike="noStrike" dirty="0">
                          <a:effectLst/>
                        </a:rPr>
                        <a:t> April</a:t>
                      </a:r>
                      <a:endParaRPr lang="en-IE" sz="1100" b="1" i="0" u="none" strike="noStrike" dirty="0">
                        <a:solidFill>
                          <a:srgbClr val="000000"/>
                        </a:solidFill>
                        <a:effectLst/>
                        <a:latin typeface="Calibri"/>
                      </a:endParaRPr>
                    </a:p>
                  </a:txBody>
                  <a:tcPr marL="428625" marR="9525" marT="9525" marB="0" anchor="ctr"/>
                </a:tc>
                <a:tc>
                  <a:txBody>
                    <a:bodyPr/>
                    <a:lstStyle/>
                    <a:p>
                      <a:pPr algn="l" rtl="0" fontAlgn="ctr"/>
                      <a:r>
                        <a:rPr lang="en-IE" sz="1100" u="none" strike="noStrike">
                          <a:effectLst/>
                        </a:rPr>
                        <a:t>13</a:t>
                      </a:r>
                      <a:endParaRPr lang="en-IE" sz="1100" b="1" i="0" u="none" strike="noStrike">
                        <a:solidFill>
                          <a:srgbClr val="000000"/>
                        </a:solidFill>
                        <a:effectLst/>
                        <a:latin typeface="Calibri"/>
                      </a:endParaRPr>
                    </a:p>
                  </a:txBody>
                  <a:tcPr marL="428625" marR="9525" marT="9525" marB="0" anchor="ctr"/>
                </a:tc>
              </a:tr>
              <a:tr h="256863">
                <a:tc>
                  <a:txBody>
                    <a:bodyPr/>
                    <a:lstStyle/>
                    <a:p>
                      <a:pPr algn="l" rtl="0" fontAlgn="ctr"/>
                      <a:r>
                        <a:rPr lang="en-IE" sz="1100" u="none" strike="noStrike" dirty="0">
                          <a:effectLst/>
                        </a:rPr>
                        <a:t>Sports Inclusion Disability Awareness</a:t>
                      </a:r>
                      <a:endParaRPr lang="en-IE" sz="1100" b="1" i="0" u="none" strike="noStrike" dirty="0">
                        <a:solidFill>
                          <a:srgbClr val="FFFFFF"/>
                        </a:solidFill>
                        <a:effectLst/>
                        <a:latin typeface="Calibri"/>
                      </a:endParaRPr>
                    </a:p>
                  </a:txBody>
                  <a:tcPr marL="428625" marR="9525" marT="9525" marB="0" anchor="ctr"/>
                </a:tc>
                <a:tc>
                  <a:txBody>
                    <a:bodyPr/>
                    <a:lstStyle/>
                    <a:p>
                      <a:pPr algn="l" rtl="0" fontAlgn="ctr"/>
                      <a:r>
                        <a:rPr lang="en-IE" sz="1100" u="none" strike="noStrike" dirty="0">
                          <a:effectLst/>
                        </a:rPr>
                        <a:t>26</a:t>
                      </a:r>
                      <a:r>
                        <a:rPr lang="en-IE" sz="1100" u="none" strike="noStrike" baseline="30000" dirty="0">
                          <a:effectLst/>
                        </a:rPr>
                        <a:t>th</a:t>
                      </a:r>
                      <a:r>
                        <a:rPr lang="en-IE" sz="1100" u="none" strike="noStrike" dirty="0">
                          <a:effectLst/>
                        </a:rPr>
                        <a:t> April</a:t>
                      </a:r>
                      <a:endParaRPr lang="en-IE" sz="1100" b="1" i="0" u="none" strike="noStrike" dirty="0">
                        <a:solidFill>
                          <a:srgbClr val="000000"/>
                        </a:solidFill>
                        <a:effectLst/>
                        <a:latin typeface="Calibri"/>
                      </a:endParaRPr>
                    </a:p>
                  </a:txBody>
                  <a:tcPr marL="428625" marR="9525" marT="9525" marB="0" anchor="ctr"/>
                </a:tc>
                <a:tc>
                  <a:txBody>
                    <a:bodyPr/>
                    <a:lstStyle/>
                    <a:p>
                      <a:pPr algn="l" rtl="0" fontAlgn="ctr"/>
                      <a:r>
                        <a:rPr lang="en-IE" sz="1100" u="none" strike="noStrike" dirty="0">
                          <a:effectLst/>
                        </a:rPr>
                        <a:t>14</a:t>
                      </a:r>
                      <a:endParaRPr lang="en-IE" sz="1100" b="1" i="0" u="none" strike="noStrike" dirty="0">
                        <a:solidFill>
                          <a:srgbClr val="000000"/>
                        </a:solidFill>
                        <a:effectLst/>
                        <a:latin typeface="Calibri"/>
                      </a:endParaRPr>
                    </a:p>
                  </a:txBody>
                  <a:tcPr marL="428625" marR="9525" marT="9525" marB="0" anchor="ctr"/>
                </a:tc>
              </a:tr>
              <a:tr h="171166">
                <a:tc>
                  <a:txBody>
                    <a:bodyPr/>
                    <a:lstStyle/>
                    <a:p>
                      <a:pPr algn="l" rtl="0" fontAlgn="ctr"/>
                      <a:r>
                        <a:rPr lang="en-IE" sz="1100" u="none" strike="noStrike" dirty="0">
                          <a:effectLst/>
                        </a:rPr>
                        <a:t>Autism in Sport</a:t>
                      </a:r>
                      <a:endParaRPr lang="en-IE" sz="1100" b="1" i="0" u="none" strike="noStrike" dirty="0">
                        <a:solidFill>
                          <a:srgbClr val="FFFFFF"/>
                        </a:solidFill>
                        <a:effectLst/>
                        <a:latin typeface="Calibri"/>
                      </a:endParaRPr>
                    </a:p>
                  </a:txBody>
                  <a:tcPr marL="428625" marR="9525" marT="9525" marB="0" anchor="ctr"/>
                </a:tc>
                <a:tc>
                  <a:txBody>
                    <a:bodyPr/>
                    <a:lstStyle/>
                    <a:p>
                      <a:pPr algn="l" rtl="0" fontAlgn="ctr"/>
                      <a:r>
                        <a:rPr lang="en-IE" sz="1100" u="none" strike="noStrike">
                          <a:effectLst/>
                        </a:rPr>
                        <a:t>10</a:t>
                      </a:r>
                      <a:r>
                        <a:rPr lang="en-IE" sz="1100" u="none" strike="noStrike" baseline="30000">
                          <a:effectLst/>
                        </a:rPr>
                        <a:t>th</a:t>
                      </a:r>
                      <a:r>
                        <a:rPr lang="en-IE" sz="1100" u="none" strike="noStrike">
                          <a:effectLst/>
                        </a:rPr>
                        <a:t> May</a:t>
                      </a:r>
                      <a:endParaRPr lang="en-IE" sz="1100" b="1" i="0" u="none" strike="noStrike">
                        <a:solidFill>
                          <a:srgbClr val="000000"/>
                        </a:solidFill>
                        <a:effectLst/>
                        <a:latin typeface="Calibri"/>
                      </a:endParaRPr>
                    </a:p>
                  </a:txBody>
                  <a:tcPr marL="428625" marR="9525" marT="9525" marB="0" anchor="ctr"/>
                </a:tc>
                <a:tc>
                  <a:txBody>
                    <a:bodyPr/>
                    <a:lstStyle/>
                    <a:p>
                      <a:pPr algn="l" rtl="0" fontAlgn="ctr"/>
                      <a:r>
                        <a:rPr lang="en-IE" sz="1100" u="none" strike="noStrike">
                          <a:effectLst/>
                        </a:rPr>
                        <a:t>11</a:t>
                      </a:r>
                      <a:endParaRPr lang="en-IE" sz="1100" b="1" i="0" u="none" strike="noStrike">
                        <a:solidFill>
                          <a:srgbClr val="000000"/>
                        </a:solidFill>
                        <a:effectLst/>
                        <a:latin typeface="Calibri"/>
                      </a:endParaRPr>
                    </a:p>
                  </a:txBody>
                  <a:tcPr marL="428625" marR="9525" marT="9525" marB="0" anchor="ctr"/>
                </a:tc>
              </a:tr>
              <a:tr h="256863">
                <a:tc>
                  <a:txBody>
                    <a:bodyPr/>
                    <a:lstStyle/>
                    <a:p>
                      <a:pPr algn="l" rtl="0" fontAlgn="ctr"/>
                      <a:r>
                        <a:rPr lang="en-IE" sz="1100" u="none" strike="noStrike" dirty="0">
                          <a:effectLst/>
                        </a:rPr>
                        <a:t>Sports Inclusion Disability Awareness</a:t>
                      </a:r>
                      <a:endParaRPr lang="en-IE" sz="1100" b="1" i="0" u="none" strike="noStrike" dirty="0">
                        <a:solidFill>
                          <a:srgbClr val="FFFFFF"/>
                        </a:solidFill>
                        <a:effectLst/>
                        <a:latin typeface="Calibri"/>
                      </a:endParaRPr>
                    </a:p>
                  </a:txBody>
                  <a:tcPr marL="428625" marR="9525" marT="9525" marB="0" anchor="ctr"/>
                </a:tc>
                <a:tc>
                  <a:txBody>
                    <a:bodyPr/>
                    <a:lstStyle/>
                    <a:p>
                      <a:pPr algn="l" rtl="0" fontAlgn="ctr"/>
                      <a:r>
                        <a:rPr lang="en-IE" sz="1100" u="none" strike="noStrike">
                          <a:effectLst/>
                        </a:rPr>
                        <a:t>17</a:t>
                      </a:r>
                      <a:r>
                        <a:rPr lang="en-IE" sz="1100" u="none" strike="noStrike" baseline="30000">
                          <a:effectLst/>
                        </a:rPr>
                        <a:t>th</a:t>
                      </a:r>
                      <a:r>
                        <a:rPr lang="en-IE" sz="1100" u="none" strike="noStrike">
                          <a:effectLst/>
                        </a:rPr>
                        <a:t> May</a:t>
                      </a:r>
                      <a:endParaRPr lang="en-IE" sz="1100" b="1" i="0" u="none" strike="noStrike">
                        <a:solidFill>
                          <a:srgbClr val="000000"/>
                        </a:solidFill>
                        <a:effectLst/>
                        <a:latin typeface="Calibri"/>
                      </a:endParaRPr>
                    </a:p>
                  </a:txBody>
                  <a:tcPr marL="428625" marR="9525" marT="9525" marB="0" anchor="ctr"/>
                </a:tc>
                <a:tc>
                  <a:txBody>
                    <a:bodyPr/>
                    <a:lstStyle/>
                    <a:p>
                      <a:pPr algn="l" rtl="0" fontAlgn="ctr"/>
                      <a:r>
                        <a:rPr lang="en-IE" sz="1100" u="none" strike="noStrike">
                          <a:effectLst/>
                        </a:rPr>
                        <a:t>6 - teacher based programme</a:t>
                      </a:r>
                      <a:endParaRPr lang="en-IE" sz="1100" b="1" i="0" u="none" strike="noStrike">
                        <a:solidFill>
                          <a:srgbClr val="000000"/>
                        </a:solidFill>
                        <a:effectLst/>
                        <a:latin typeface="Calibri"/>
                      </a:endParaRPr>
                    </a:p>
                  </a:txBody>
                  <a:tcPr marL="428625" marR="9525" marT="9525" marB="0" anchor="ctr"/>
                </a:tc>
              </a:tr>
              <a:tr h="256863">
                <a:tc>
                  <a:txBody>
                    <a:bodyPr/>
                    <a:lstStyle/>
                    <a:p>
                      <a:pPr algn="l" rtl="0" fontAlgn="ctr"/>
                      <a:r>
                        <a:rPr lang="en-IE" sz="1100" u="none" strike="noStrike">
                          <a:effectLst/>
                        </a:rPr>
                        <a:t>Inclusive Fitness Training</a:t>
                      </a:r>
                      <a:endParaRPr lang="en-IE" sz="1100" b="1" i="0" u="none" strike="noStrike">
                        <a:solidFill>
                          <a:srgbClr val="FFFFFF"/>
                        </a:solidFill>
                        <a:effectLst/>
                        <a:latin typeface="Calibri"/>
                      </a:endParaRPr>
                    </a:p>
                  </a:txBody>
                  <a:tcPr marL="428625" marR="9525" marT="9525" marB="0" anchor="ctr"/>
                </a:tc>
                <a:tc>
                  <a:txBody>
                    <a:bodyPr/>
                    <a:lstStyle/>
                    <a:p>
                      <a:pPr algn="l" rtl="0" fontAlgn="ctr"/>
                      <a:r>
                        <a:rPr lang="en-IE" sz="1100" u="none" strike="noStrike" dirty="0">
                          <a:effectLst/>
                        </a:rPr>
                        <a:t>24</a:t>
                      </a:r>
                      <a:r>
                        <a:rPr lang="en-IE" sz="1100" u="none" strike="noStrike" baseline="30000" dirty="0">
                          <a:effectLst/>
                        </a:rPr>
                        <a:t>th</a:t>
                      </a:r>
                      <a:r>
                        <a:rPr lang="en-IE" sz="1100" u="none" strike="noStrike" dirty="0">
                          <a:effectLst/>
                        </a:rPr>
                        <a:t> May</a:t>
                      </a:r>
                      <a:endParaRPr lang="en-IE" sz="1100" b="1" i="0" u="none" strike="noStrike" dirty="0">
                        <a:solidFill>
                          <a:srgbClr val="000000"/>
                        </a:solidFill>
                        <a:effectLst/>
                        <a:latin typeface="Calibri"/>
                      </a:endParaRPr>
                    </a:p>
                  </a:txBody>
                  <a:tcPr marL="428625" marR="9525" marT="9525" marB="0" anchor="ctr"/>
                </a:tc>
                <a:tc>
                  <a:txBody>
                    <a:bodyPr/>
                    <a:lstStyle/>
                    <a:p>
                      <a:pPr algn="l" rtl="0" fontAlgn="ctr"/>
                      <a:r>
                        <a:rPr lang="en-IE" sz="1100" u="none" strike="noStrike" dirty="0">
                          <a:effectLst/>
                        </a:rPr>
                        <a:t>13</a:t>
                      </a:r>
                      <a:endParaRPr lang="en-IE" sz="1100" b="1" i="0" u="none" strike="noStrike" dirty="0">
                        <a:solidFill>
                          <a:srgbClr val="000000"/>
                        </a:solidFill>
                        <a:effectLst/>
                        <a:latin typeface="Calibri"/>
                      </a:endParaRPr>
                    </a:p>
                  </a:txBody>
                  <a:tcPr marL="428625" marR="9525" marT="9525" marB="0" anchor="ct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661639205"/>
              </p:ext>
            </p:extLst>
          </p:nvPr>
        </p:nvGraphicFramePr>
        <p:xfrm>
          <a:off x="1691680" y="4149080"/>
          <a:ext cx="6134100" cy="2583180"/>
        </p:xfrm>
        <a:graphic>
          <a:graphicData uri="http://schemas.openxmlformats.org/drawingml/2006/table">
            <a:tbl>
              <a:tblPr>
                <a:tableStyleId>{37CE84F3-28C3-443E-9E96-99CF82512B78}</a:tableStyleId>
              </a:tblPr>
              <a:tblGrid>
                <a:gridCol w="1014949"/>
                <a:gridCol w="1132303"/>
                <a:gridCol w="900768"/>
                <a:gridCol w="152242"/>
                <a:gridCol w="976889"/>
                <a:gridCol w="1018121"/>
                <a:gridCol w="938828"/>
              </a:tblGrid>
              <a:tr h="381000">
                <a:tc>
                  <a:txBody>
                    <a:bodyPr/>
                    <a:lstStyle/>
                    <a:p>
                      <a:pPr algn="ctr" fontAlgn="b"/>
                      <a:r>
                        <a:rPr lang="en-IE" sz="1100" u="none" strike="noStrike" dirty="0">
                          <a:effectLst/>
                        </a:rPr>
                        <a:t>Safeguarding</a:t>
                      </a:r>
                      <a:endParaRPr lang="en-IE" sz="1100" b="0" i="0" u="none" strike="noStrike" dirty="0">
                        <a:solidFill>
                          <a:srgbClr val="000000"/>
                        </a:solidFill>
                        <a:effectLst/>
                        <a:latin typeface="Calibri"/>
                      </a:endParaRPr>
                    </a:p>
                  </a:txBody>
                  <a:tcPr marL="9525" marR="9525" marT="9525" marB="0" anchor="b"/>
                </a:tc>
                <a:tc>
                  <a:txBody>
                    <a:bodyPr/>
                    <a:lstStyle/>
                    <a:p>
                      <a:pPr algn="ctr" fontAlgn="b"/>
                      <a:r>
                        <a:rPr lang="en-IE" sz="1100" u="none" strike="noStrike" dirty="0">
                          <a:effectLst/>
                        </a:rPr>
                        <a:t>Date of Course </a:t>
                      </a:r>
                      <a:endParaRPr lang="en-IE" sz="1100" b="0" i="0" u="none" strike="noStrike" dirty="0">
                        <a:solidFill>
                          <a:srgbClr val="000000"/>
                        </a:solidFill>
                        <a:effectLst/>
                        <a:latin typeface="Calibri"/>
                      </a:endParaRPr>
                    </a:p>
                  </a:txBody>
                  <a:tcPr marL="9525" marR="9525" marT="9525" marB="0" anchor="b"/>
                </a:tc>
                <a:tc>
                  <a:txBody>
                    <a:bodyPr/>
                    <a:lstStyle/>
                    <a:p>
                      <a:pPr algn="ctr" fontAlgn="b"/>
                      <a:r>
                        <a:rPr lang="en-IE" sz="1100" u="none" strike="noStrike" dirty="0">
                          <a:effectLst/>
                        </a:rPr>
                        <a:t>No of Participants </a:t>
                      </a:r>
                      <a:endParaRPr lang="en-IE" sz="1100" b="0" i="0" u="none" strike="noStrike" dirty="0">
                        <a:solidFill>
                          <a:srgbClr val="000000"/>
                        </a:solidFill>
                        <a:effectLst/>
                        <a:latin typeface="Calibri"/>
                      </a:endParaRPr>
                    </a:p>
                  </a:txBody>
                  <a:tcPr marL="9525" marR="9525" marT="9525" marB="0" anchor="b"/>
                </a:tc>
                <a:tc>
                  <a:txBody>
                    <a:bodyPr/>
                    <a:lstStyle/>
                    <a:p>
                      <a:pPr algn="ctr" fontAlgn="b"/>
                      <a:endParaRPr lang="en-IE" sz="1100" b="0" i="0" u="none" strike="noStrike" dirty="0">
                        <a:solidFill>
                          <a:srgbClr val="000000"/>
                        </a:solidFill>
                        <a:effectLst/>
                        <a:latin typeface="Calibri"/>
                      </a:endParaRPr>
                    </a:p>
                  </a:txBody>
                  <a:tcPr marL="9525" marR="9525" marT="9525" marB="0" anchor="b"/>
                </a:tc>
                <a:tc>
                  <a:txBody>
                    <a:bodyPr/>
                    <a:lstStyle/>
                    <a:p>
                      <a:pPr algn="ctr" fontAlgn="b"/>
                      <a:r>
                        <a:rPr lang="en-IE" sz="1100" u="none" strike="noStrike" dirty="0">
                          <a:effectLst/>
                        </a:rPr>
                        <a:t>Safeguarding</a:t>
                      </a:r>
                      <a:endParaRPr lang="en-IE" sz="1100" b="0" i="0" u="none" strike="noStrike" dirty="0">
                        <a:solidFill>
                          <a:srgbClr val="000000"/>
                        </a:solidFill>
                        <a:effectLst/>
                        <a:latin typeface="Calibri"/>
                      </a:endParaRPr>
                    </a:p>
                  </a:txBody>
                  <a:tcPr marL="9525" marR="9525" marT="9525" marB="0" anchor="b"/>
                </a:tc>
                <a:tc>
                  <a:txBody>
                    <a:bodyPr/>
                    <a:lstStyle/>
                    <a:p>
                      <a:pPr algn="ctr" fontAlgn="b"/>
                      <a:r>
                        <a:rPr lang="en-IE" sz="1100" u="none" strike="noStrike" dirty="0">
                          <a:effectLst/>
                        </a:rPr>
                        <a:t>Date of Course </a:t>
                      </a:r>
                      <a:endParaRPr lang="en-IE" sz="1100" b="0" i="0" u="none" strike="noStrike" dirty="0">
                        <a:solidFill>
                          <a:srgbClr val="000000"/>
                        </a:solidFill>
                        <a:effectLst/>
                        <a:latin typeface="Calibri"/>
                      </a:endParaRPr>
                    </a:p>
                  </a:txBody>
                  <a:tcPr marL="9525" marR="9525" marT="9525" marB="0" anchor="b"/>
                </a:tc>
                <a:tc>
                  <a:txBody>
                    <a:bodyPr/>
                    <a:lstStyle/>
                    <a:p>
                      <a:pPr algn="ctr" fontAlgn="b"/>
                      <a:r>
                        <a:rPr lang="en-IE" sz="1100" u="none" strike="noStrike" dirty="0">
                          <a:effectLst/>
                        </a:rPr>
                        <a:t>No of Participants </a:t>
                      </a:r>
                      <a:endParaRPr lang="en-IE" sz="1100" b="0" i="0" u="none" strike="noStrike" dirty="0">
                        <a:solidFill>
                          <a:srgbClr val="000000"/>
                        </a:solidFill>
                        <a:effectLst/>
                        <a:latin typeface="Calibri"/>
                      </a:endParaRPr>
                    </a:p>
                  </a:txBody>
                  <a:tcPr marL="9525" marR="9525" marT="9525" marB="0" anchor="b"/>
                </a:tc>
              </a:tr>
              <a:tr h="183515">
                <a:tc>
                  <a:txBody>
                    <a:bodyPr/>
                    <a:lstStyle/>
                    <a:p>
                      <a:pPr algn="l" fontAlgn="b"/>
                      <a:r>
                        <a:rPr lang="en-IE" sz="1100" u="none" strike="noStrike">
                          <a:effectLst/>
                        </a:rPr>
                        <a:t>SG1</a:t>
                      </a:r>
                      <a:endParaRPr lang="en-IE" sz="1100" b="0" i="0" u="none" strike="noStrike">
                        <a:solidFill>
                          <a:srgbClr val="000000"/>
                        </a:solidFill>
                        <a:effectLst/>
                        <a:latin typeface="Calibri"/>
                      </a:endParaRPr>
                    </a:p>
                  </a:txBody>
                  <a:tcPr marL="9525" marR="9525" marT="9525" marB="0" anchor="b"/>
                </a:tc>
                <a:tc>
                  <a:txBody>
                    <a:bodyPr/>
                    <a:lstStyle/>
                    <a:p>
                      <a:pPr algn="r" fontAlgn="b"/>
                      <a:r>
                        <a:rPr lang="en-IE" sz="1100" u="none" strike="noStrike">
                          <a:effectLst/>
                        </a:rPr>
                        <a:t>03/02/2021</a:t>
                      </a:r>
                      <a:endParaRPr lang="en-IE" sz="1100" b="0" i="0" u="none" strike="noStrike">
                        <a:solidFill>
                          <a:srgbClr val="000000"/>
                        </a:solidFill>
                        <a:effectLst/>
                        <a:latin typeface="Calibri"/>
                      </a:endParaRPr>
                    </a:p>
                  </a:txBody>
                  <a:tcPr marL="9525" marR="9525" marT="9525" marB="0" anchor="b"/>
                </a:tc>
                <a:tc>
                  <a:txBody>
                    <a:bodyPr/>
                    <a:lstStyle/>
                    <a:p>
                      <a:pPr algn="r" fontAlgn="b"/>
                      <a:r>
                        <a:rPr lang="en-IE" sz="1100" u="none" strike="noStrike">
                          <a:effectLst/>
                        </a:rPr>
                        <a:t>10</a:t>
                      </a:r>
                      <a:endParaRPr lang="en-IE" sz="1100" b="0" i="0" u="none" strike="noStrike">
                        <a:solidFill>
                          <a:srgbClr val="000000"/>
                        </a:solidFill>
                        <a:effectLst/>
                        <a:latin typeface="Calibri"/>
                      </a:endParaRPr>
                    </a:p>
                  </a:txBody>
                  <a:tcPr marL="9525" marR="9525" marT="9525" marB="0" anchor="b"/>
                </a:tc>
                <a:tc>
                  <a:txBody>
                    <a:bodyPr/>
                    <a:lstStyle/>
                    <a:p>
                      <a:pPr algn="l" fontAlgn="b"/>
                      <a:endParaRPr lang="en-IE" sz="1100" b="0" i="0" u="none" strike="noStrike">
                        <a:solidFill>
                          <a:srgbClr val="000000"/>
                        </a:solidFill>
                        <a:effectLst/>
                        <a:latin typeface="Calibri"/>
                      </a:endParaRPr>
                    </a:p>
                  </a:txBody>
                  <a:tcPr marL="9525" marR="9525" marT="9525" marB="0" anchor="b"/>
                </a:tc>
                <a:tc>
                  <a:txBody>
                    <a:bodyPr/>
                    <a:lstStyle/>
                    <a:p>
                      <a:pPr algn="l" fontAlgn="b"/>
                      <a:r>
                        <a:rPr lang="en-IE" sz="1100" u="none" strike="noStrike">
                          <a:effectLst/>
                        </a:rPr>
                        <a:t>SG1</a:t>
                      </a:r>
                      <a:endParaRPr lang="en-IE" sz="1100" b="0" i="0" u="none" strike="noStrike">
                        <a:solidFill>
                          <a:srgbClr val="000000"/>
                        </a:solidFill>
                        <a:effectLst/>
                        <a:latin typeface="Calibri"/>
                      </a:endParaRPr>
                    </a:p>
                  </a:txBody>
                  <a:tcPr marL="9525" marR="9525" marT="9525" marB="0" anchor="b"/>
                </a:tc>
                <a:tc>
                  <a:txBody>
                    <a:bodyPr/>
                    <a:lstStyle/>
                    <a:p>
                      <a:pPr algn="r" fontAlgn="b"/>
                      <a:r>
                        <a:rPr lang="en-IE" sz="1100" u="none" strike="noStrike" dirty="0">
                          <a:effectLst/>
                        </a:rPr>
                        <a:t>04/05/2021</a:t>
                      </a:r>
                      <a:endParaRPr lang="en-IE" sz="1100" b="0" i="0" u="none" strike="noStrike" dirty="0">
                        <a:solidFill>
                          <a:srgbClr val="000000"/>
                        </a:solidFill>
                        <a:effectLst/>
                        <a:latin typeface="Calibri"/>
                      </a:endParaRPr>
                    </a:p>
                  </a:txBody>
                  <a:tcPr marL="9525" marR="9525" marT="9525" marB="0" anchor="b"/>
                </a:tc>
                <a:tc>
                  <a:txBody>
                    <a:bodyPr/>
                    <a:lstStyle/>
                    <a:p>
                      <a:pPr algn="r" fontAlgn="b"/>
                      <a:r>
                        <a:rPr lang="en-IE" sz="1100" u="none" strike="noStrike">
                          <a:effectLst/>
                        </a:rPr>
                        <a:t>6</a:t>
                      </a:r>
                      <a:endParaRPr lang="en-IE" sz="1100" b="0" i="0" u="none" strike="noStrike">
                        <a:solidFill>
                          <a:srgbClr val="000000"/>
                        </a:solidFill>
                        <a:effectLst/>
                        <a:latin typeface="Calibri"/>
                      </a:endParaRPr>
                    </a:p>
                  </a:txBody>
                  <a:tcPr marL="9525" marR="9525" marT="9525" marB="0" anchor="b"/>
                </a:tc>
              </a:tr>
              <a:tr h="183515">
                <a:tc>
                  <a:txBody>
                    <a:bodyPr/>
                    <a:lstStyle/>
                    <a:p>
                      <a:pPr algn="l" fontAlgn="b"/>
                      <a:r>
                        <a:rPr lang="en-IE" sz="1100" u="none" strike="noStrike">
                          <a:effectLst/>
                        </a:rPr>
                        <a:t>SG2</a:t>
                      </a:r>
                      <a:endParaRPr lang="en-IE" sz="1100" b="0" i="0" u="none" strike="noStrike">
                        <a:solidFill>
                          <a:srgbClr val="000000"/>
                        </a:solidFill>
                        <a:effectLst/>
                        <a:latin typeface="Calibri"/>
                      </a:endParaRPr>
                    </a:p>
                  </a:txBody>
                  <a:tcPr marL="9525" marR="9525" marT="9525" marB="0" anchor="b"/>
                </a:tc>
                <a:tc>
                  <a:txBody>
                    <a:bodyPr/>
                    <a:lstStyle/>
                    <a:p>
                      <a:pPr algn="r" fontAlgn="b"/>
                      <a:r>
                        <a:rPr lang="en-IE" sz="1100" u="none" strike="noStrike">
                          <a:effectLst/>
                        </a:rPr>
                        <a:t>10/02/2021</a:t>
                      </a:r>
                      <a:endParaRPr lang="en-IE" sz="1100" b="0" i="0" u="none" strike="noStrike">
                        <a:solidFill>
                          <a:srgbClr val="000000"/>
                        </a:solidFill>
                        <a:effectLst/>
                        <a:latin typeface="Calibri"/>
                      </a:endParaRPr>
                    </a:p>
                  </a:txBody>
                  <a:tcPr marL="9525" marR="9525" marT="9525" marB="0" anchor="b"/>
                </a:tc>
                <a:tc>
                  <a:txBody>
                    <a:bodyPr/>
                    <a:lstStyle/>
                    <a:p>
                      <a:pPr algn="r" fontAlgn="b"/>
                      <a:r>
                        <a:rPr lang="en-IE" sz="1100" u="none" strike="noStrike">
                          <a:effectLst/>
                        </a:rPr>
                        <a:t>10</a:t>
                      </a:r>
                      <a:endParaRPr lang="en-IE" sz="1100" b="0" i="0" u="none" strike="noStrike">
                        <a:solidFill>
                          <a:srgbClr val="000000"/>
                        </a:solidFill>
                        <a:effectLst/>
                        <a:latin typeface="Calibri"/>
                      </a:endParaRPr>
                    </a:p>
                  </a:txBody>
                  <a:tcPr marL="9525" marR="9525" marT="9525" marB="0" anchor="b"/>
                </a:tc>
                <a:tc>
                  <a:txBody>
                    <a:bodyPr/>
                    <a:lstStyle/>
                    <a:p>
                      <a:pPr algn="l" fontAlgn="b"/>
                      <a:endParaRPr lang="en-IE" sz="1100" b="0" i="0" u="none" strike="noStrike">
                        <a:solidFill>
                          <a:srgbClr val="000000"/>
                        </a:solidFill>
                        <a:effectLst/>
                        <a:latin typeface="Calibri"/>
                      </a:endParaRPr>
                    </a:p>
                  </a:txBody>
                  <a:tcPr marL="9525" marR="9525" marT="9525" marB="0" anchor="b"/>
                </a:tc>
                <a:tc>
                  <a:txBody>
                    <a:bodyPr/>
                    <a:lstStyle/>
                    <a:p>
                      <a:pPr algn="l" fontAlgn="b"/>
                      <a:r>
                        <a:rPr lang="en-IE" sz="1100" u="none" strike="noStrike" dirty="0">
                          <a:effectLst/>
                        </a:rPr>
                        <a:t>SG1</a:t>
                      </a:r>
                      <a:endParaRPr lang="en-IE" sz="1100" b="0" i="0" u="none" strike="noStrike" dirty="0">
                        <a:solidFill>
                          <a:srgbClr val="000000"/>
                        </a:solidFill>
                        <a:effectLst/>
                        <a:latin typeface="Calibri"/>
                      </a:endParaRPr>
                    </a:p>
                  </a:txBody>
                  <a:tcPr marL="9525" marR="9525" marT="9525" marB="0" anchor="b"/>
                </a:tc>
                <a:tc>
                  <a:txBody>
                    <a:bodyPr/>
                    <a:lstStyle/>
                    <a:p>
                      <a:pPr algn="r" fontAlgn="b"/>
                      <a:r>
                        <a:rPr lang="en-IE" sz="1100" u="none" strike="noStrike">
                          <a:effectLst/>
                        </a:rPr>
                        <a:t>08/05/2021</a:t>
                      </a:r>
                      <a:endParaRPr lang="en-IE" sz="1100" b="0" i="0" u="none" strike="noStrike">
                        <a:solidFill>
                          <a:srgbClr val="000000"/>
                        </a:solidFill>
                        <a:effectLst/>
                        <a:latin typeface="Calibri"/>
                      </a:endParaRPr>
                    </a:p>
                  </a:txBody>
                  <a:tcPr marL="9525" marR="9525" marT="9525" marB="0" anchor="b"/>
                </a:tc>
                <a:tc>
                  <a:txBody>
                    <a:bodyPr/>
                    <a:lstStyle/>
                    <a:p>
                      <a:pPr algn="r" fontAlgn="b"/>
                      <a:r>
                        <a:rPr lang="en-IE" sz="1100" u="none" strike="noStrike" dirty="0">
                          <a:effectLst/>
                        </a:rPr>
                        <a:t>11</a:t>
                      </a:r>
                      <a:endParaRPr lang="en-IE" sz="1100" b="0" i="0" u="none" strike="noStrike" dirty="0">
                        <a:solidFill>
                          <a:srgbClr val="000000"/>
                        </a:solidFill>
                        <a:effectLst/>
                        <a:latin typeface="Calibri"/>
                      </a:endParaRPr>
                    </a:p>
                  </a:txBody>
                  <a:tcPr marL="9525" marR="9525" marT="9525" marB="0" anchor="b"/>
                </a:tc>
              </a:tr>
              <a:tr h="183515">
                <a:tc>
                  <a:txBody>
                    <a:bodyPr/>
                    <a:lstStyle/>
                    <a:p>
                      <a:pPr algn="l" fontAlgn="b"/>
                      <a:r>
                        <a:rPr lang="en-IE" sz="1100" u="none" strike="noStrike">
                          <a:effectLst/>
                        </a:rPr>
                        <a:t>LGFA SG1</a:t>
                      </a:r>
                      <a:endParaRPr lang="en-IE" sz="1100" b="0" i="0" u="none" strike="noStrike">
                        <a:solidFill>
                          <a:srgbClr val="000000"/>
                        </a:solidFill>
                        <a:effectLst/>
                        <a:latin typeface="Calibri"/>
                      </a:endParaRPr>
                    </a:p>
                  </a:txBody>
                  <a:tcPr marL="9525" marR="9525" marT="9525" marB="0" anchor="b"/>
                </a:tc>
                <a:tc>
                  <a:txBody>
                    <a:bodyPr/>
                    <a:lstStyle/>
                    <a:p>
                      <a:pPr algn="r" fontAlgn="b"/>
                      <a:r>
                        <a:rPr lang="en-IE" sz="1100" u="none" strike="noStrike">
                          <a:effectLst/>
                        </a:rPr>
                        <a:t>19/02/2021</a:t>
                      </a:r>
                      <a:endParaRPr lang="en-IE" sz="1100" b="0" i="0" u="none" strike="noStrike">
                        <a:solidFill>
                          <a:srgbClr val="000000"/>
                        </a:solidFill>
                        <a:effectLst/>
                        <a:latin typeface="Calibri"/>
                      </a:endParaRPr>
                    </a:p>
                  </a:txBody>
                  <a:tcPr marL="9525" marR="9525" marT="9525" marB="0" anchor="b"/>
                </a:tc>
                <a:tc>
                  <a:txBody>
                    <a:bodyPr/>
                    <a:lstStyle/>
                    <a:p>
                      <a:pPr algn="r" fontAlgn="b"/>
                      <a:r>
                        <a:rPr lang="en-IE" sz="1100" u="none" strike="noStrike" dirty="0">
                          <a:effectLst/>
                        </a:rPr>
                        <a:t>12</a:t>
                      </a:r>
                      <a:endParaRPr lang="en-IE" sz="1100" b="0" i="0" u="none" strike="noStrike" dirty="0">
                        <a:solidFill>
                          <a:srgbClr val="000000"/>
                        </a:solidFill>
                        <a:effectLst/>
                        <a:latin typeface="Calibri"/>
                      </a:endParaRPr>
                    </a:p>
                  </a:txBody>
                  <a:tcPr marL="9525" marR="9525" marT="9525" marB="0" anchor="b"/>
                </a:tc>
                <a:tc>
                  <a:txBody>
                    <a:bodyPr/>
                    <a:lstStyle/>
                    <a:p>
                      <a:pPr algn="l" fontAlgn="b"/>
                      <a:endParaRPr lang="en-IE" sz="1100" b="0" i="0" u="none" strike="noStrike">
                        <a:solidFill>
                          <a:srgbClr val="000000"/>
                        </a:solidFill>
                        <a:effectLst/>
                        <a:latin typeface="Calibri"/>
                      </a:endParaRPr>
                    </a:p>
                  </a:txBody>
                  <a:tcPr marL="9525" marR="9525" marT="9525" marB="0" anchor="b"/>
                </a:tc>
                <a:tc>
                  <a:txBody>
                    <a:bodyPr/>
                    <a:lstStyle/>
                    <a:p>
                      <a:pPr algn="l" fontAlgn="b"/>
                      <a:r>
                        <a:rPr lang="en-IE" sz="1100" u="none" strike="noStrike" dirty="0">
                          <a:effectLst/>
                        </a:rPr>
                        <a:t>SG1</a:t>
                      </a:r>
                      <a:endParaRPr lang="en-IE" sz="1100" b="0" i="0" u="none" strike="noStrike" dirty="0">
                        <a:solidFill>
                          <a:srgbClr val="000000"/>
                        </a:solidFill>
                        <a:effectLst/>
                        <a:latin typeface="Calibri"/>
                      </a:endParaRPr>
                    </a:p>
                  </a:txBody>
                  <a:tcPr marL="9525" marR="9525" marT="9525" marB="0" anchor="b"/>
                </a:tc>
                <a:tc>
                  <a:txBody>
                    <a:bodyPr/>
                    <a:lstStyle/>
                    <a:p>
                      <a:pPr algn="r" fontAlgn="b"/>
                      <a:r>
                        <a:rPr lang="en-IE" sz="1100" u="none" strike="noStrike">
                          <a:effectLst/>
                        </a:rPr>
                        <a:t>11/05/2021</a:t>
                      </a:r>
                      <a:endParaRPr lang="en-IE" sz="1100" b="0" i="0" u="none" strike="noStrike">
                        <a:solidFill>
                          <a:srgbClr val="000000"/>
                        </a:solidFill>
                        <a:effectLst/>
                        <a:latin typeface="Calibri"/>
                      </a:endParaRPr>
                    </a:p>
                  </a:txBody>
                  <a:tcPr marL="9525" marR="9525" marT="9525" marB="0" anchor="b"/>
                </a:tc>
                <a:tc>
                  <a:txBody>
                    <a:bodyPr/>
                    <a:lstStyle/>
                    <a:p>
                      <a:pPr algn="r" fontAlgn="b"/>
                      <a:r>
                        <a:rPr lang="en-IE" sz="1100" u="none" strike="noStrike">
                          <a:effectLst/>
                        </a:rPr>
                        <a:t>10</a:t>
                      </a:r>
                      <a:endParaRPr lang="en-IE" sz="1100" b="0" i="0" u="none" strike="noStrike">
                        <a:solidFill>
                          <a:srgbClr val="000000"/>
                        </a:solidFill>
                        <a:effectLst/>
                        <a:latin typeface="Calibri"/>
                      </a:endParaRPr>
                    </a:p>
                  </a:txBody>
                  <a:tcPr marL="9525" marR="9525" marT="9525" marB="0" anchor="b"/>
                </a:tc>
              </a:tr>
              <a:tr h="183515">
                <a:tc>
                  <a:txBody>
                    <a:bodyPr/>
                    <a:lstStyle/>
                    <a:p>
                      <a:pPr algn="l" fontAlgn="b"/>
                      <a:r>
                        <a:rPr lang="en-IE" sz="1100" u="none" strike="noStrike" dirty="0">
                          <a:effectLst/>
                        </a:rPr>
                        <a:t>LGFA SG1</a:t>
                      </a:r>
                      <a:endParaRPr lang="en-IE" sz="1100" b="0" i="0" u="none" strike="noStrike" dirty="0">
                        <a:solidFill>
                          <a:srgbClr val="000000"/>
                        </a:solidFill>
                        <a:effectLst/>
                        <a:latin typeface="Calibri"/>
                      </a:endParaRPr>
                    </a:p>
                  </a:txBody>
                  <a:tcPr marL="9525" marR="9525" marT="9525" marB="0" anchor="b"/>
                </a:tc>
                <a:tc>
                  <a:txBody>
                    <a:bodyPr/>
                    <a:lstStyle/>
                    <a:p>
                      <a:pPr algn="r" fontAlgn="b"/>
                      <a:r>
                        <a:rPr lang="en-IE" sz="1100" u="none" strike="noStrike" dirty="0">
                          <a:effectLst/>
                        </a:rPr>
                        <a:t>26/02/2021</a:t>
                      </a:r>
                      <a:endParaRPr lang="en-IE" sz="1100" b="0" i="0" u="none" strike="noStrike" dirty="0">
                        <a:solidFill>
                          <a:srgbClr val="000000"/>
                        </a:solidFill>
                        <a:effectLst/>
                        <a:latin typeface="Calibri"/>
                      </a:endParaRPr>
                    </a:p>
                  </a:txBody>
                  <a:tcPr marL="9525" marR="9525" marT="9525" marB="0" anchor="b"/>
                </a:tc>
                <a:tc>
                  <a:txBody>
                    <a:bodyPr/>
                    <a:lstStyle/>
                    <a:p>
                      <a:pPr algn="r" fontAlgn="b"/>
                      <a:r>
                        <a:rPr lang="en-IE" sz="1100" u="none" strike="noStrike">
                          <a:effectLst/>
                        </a:rPr>
                        <a:t>11</a:t>
                      </a:r>
                      <a:endParaRPr lang="en-IE" sz="1100" b="0" i="0" u="none" strike="noStrike">
                        <a:solidFill>
                          <a:srgbClr val="000000"/>
                        </a:solidFill>
                        <a:effectLst/>
                        <a:latin typeface="Calibri"/>
                      </a:endParaRPr>
                    </a:p>
                  </a:txBody>
                  <a:tcPr marL="9525" marR="9525" marT="9525" marB="0" anchor="b"/>
                </a:tc>
                <a:tc>
                  <a:txBody>
                    <a:bodyPr/>
                    <a:lstStyle/>
                    <a:p>
                      <a:pPr algn="l" fontAlgn="b"/>
                      <a:endParaRPr lang="en-IE" sz="1100" b="0" i="0" u="none" strike="noStrike">
                        <a:solidFill>
                          <a:srgbClr val="000000"/>
                        </a:solidFill>
                        <a:effectLst/>
                        <a:latin typeface="Calibri"/>
                      </a:endParaRPr>
                    </a:p>
                  </a:txBody>
                  <a:tcPr marL="9525" marR="9525" marT="9525" marB="0" anchor="b"/>
                </a:tc>
                <a:tc>
                  <a:txBody>
                    <a:bodyPr/>
                    <a:lstStyle/>
                    <a:p>
                      <a:pPr algn="l" fontAlgn="b"/>
                      <a:r>
                        <a:rPr lang="en-IE" sz="1100" u="none" strike="noStrike">
                          <a:effectLst/>
                        </a:rPr>
                        <a:t>SG1</a:t>
                      </a:r>
                      <a:endParaRPr lang="en-IE" sz="1100" b="0" i="0" u="none" strike="noStrike">
                        <a:solidFill>
                          <a:srgbClr val="000000"/>
                        </a:solidFill>
                        <a:effectLst/>
                        <a:latin typeface="Calibri"/>
                      </a:endParaRPr>
                    </a:p>
                  </a:txBody>
                  <a:tcPr marL="9525" marR="9525" marT="9525" marB="0" anchor="b"/>
                </a:tc>
                <a:tc>
                  <a:txBody>
                    <a:bodyPr/>
                    <a:lstStyle/>
                    <a:p>
                      <a:pPr algn="r" fontAlgn="b"/>
                      <a:r>
                        <a:rPr lang="en-IE" sz="1100" u="none" strike="noStrike">
                          <a:effectLst/>
                        </a:rPr>
                        <a:t>25/05/2021</a:t>
                      </a:r>
                      <a:endParaRPr lang="en-IE" sz="1100" b="0" i="0" u="none" strike="noStrike">
                        <a:solidFill>
                          <a:srgbClr val="000000"/>
                        </a:solidFill>
                        <a:effectLst/>
                        <a:latin typeface="Calibri"/>
                      </a:endParaRPr>
                    </a:p>
                  </a:txBody>
                  <a:tcPr marL="9525" marR="9525" marT="9525" marB="0" anchor="b"/>
                </a:tc>
                <a:tc>
                  <a:txBody>
                    <a:bodyPr/>
                    <a:lstStyle/>
                    <a:p>
                      <a:pPr algn="r" fontAlgn="b"/>
                      <a:r>
                        <a:rPr lang="en-IE" sz="1100" u="none" strike="noStrike">
                          <a:effectLst/>
                        </a:rPr>
                        <a:t>11</a:t>
                      </a:r>
                      <a:endParaRPr lang="en-IE" sz="1100" b="0" i="0" u="none" strike="noStrike">
                        <a:solidFill>
                          <a:srgbClr val="000000"/>
                        </a:solidFill>
                        <a:effectLst/>
                        <a:latin typeface="Calibri"/>
                      </a:endParaRPr>
                    </a:p>
                  </a:txBody>
                  <a:tcPr marL="9525" marR="9525" marT="9525" marB="0" anchor="b"/>
                </a:tc>
              </a:tr>
              <a:tr h="183515">
                <a:tc>
                  <a:txBody>
                    <a:bodyPr/>
                    <a:lstStyle/>
                    <a:p>
                      <a:pPr algn="l" fontAlgn="b"/>
                      <a:r>
                        <a:rPr lang="en-IE" sz="1100" u="none" strike="noStrike">
                          <a:effectLst/>
                        </a:rPr>
                        <a:t>SG1</a:t>
                      </a:r>
                      <a:endParaRPr lang="en-IE" sz="1100" b="0" i="0" u="none" strike="noStrike">
                        <a:solidFill>
                          <a:srgbClr val="000000"/>
                        </a:solidFill>
                        <a:effectLst/>
                        <a:latin typeface="Calibri"/>
                      </a:endParaRPr>
                    </a:p>
                  </a:txBody>
                  <a:tcPr marL="9525" marR="9525" marT="9525" marB="0" anchor="b"/>
                </a:tc>
                <a:tc>
                  <a:txBody>
                    <a:bodyPr/>
                    <a:lstStyle/>
                    <a:p>
                      <a:pPr algn="r" fontAlgn="b"/>
                      <a:r>
                        <a:rPr lang="en-IE" sz="1100" u="none" strike="noStrike">
                          <a:effectLst/>
                        </a:rPr>
                        <a:t>09/03/2021</a:t>
                      </a:r>
                      <a:endParaRPr lang="en-IE" sz="1100" b="0" i="0" u="none" strike="noStrike">
                        <a:solidFill>
                          <a:srgbClr val="000000"/>
                        </a:solidFill>
                        <a:effectLst/>
                        <a:latin typeface="Calibri"/>
                      </a:endParaRPr>
                    </a:p>
                  </a:txBody>
                  <a:tcPr marL="9525" marR="9525" marT="9525" marB="0" anchor="b"/>
                </a:tc>
                <a:tc>
                  <a:txBody>
                    <a:bodyPr/>
                    <a:lstStyle/>
                    <a:p>
                      <a:pPr algn="r" fontAlgn="b"/>
                      <a:r>
                        <a:rPr lang="en-IE" sz="1100" u="none" strike="noStrike">
                          <a:effectLst/>
                        </a:rPr>
                        <a:t>9</a:t>
                      </a:r>
                      <a:endParaRPr lang="en-IE" sz="1100" b="0" i="0" u="none" strike="noStrike">
                        <a:solidFill>
                          <a:srgbClr val="000000"/>
                        </a:solidFill>
                        <a:effectLst/>
                        <a:latin typeface="Calibri"/>
                      </a:endParaRPr>
                    </a:p>
                  </a:txBody>
                  <a:tcPr marL="9525" marR="9525" marT="9525" marB="0" anchor="b"/>
                </a:tc>
                <a:tc>
                  <a:txBody>
                    <a:bodyPr/>
                    <a:lstStyle/>
                    <a:p>
                      <a:pPr algn="l" fontAlgn="b"/>
                      <a:endParaRPr lang="en-IE" sz="1100" b="0" i="0" u="none" strike="noStrike">
                        <a:solidFill>
                          <a:srgbClr val="000000"/>
                        </a:solidFill>
                        <a:effectLst/>
                        <a:latin typeface="Calibri"/>
                      </a:endParaRPr>
                    </a:p>
                  </a:txBody>
                  <a:tcPr marL="9525" marR="9525" marT="9525" marB="0" anchor="b"/>
                </a:tc>
                <a:tc>
                  <a:txBody>
                    <a:bodyPr/>
                    <a:lstStyle/>
                    <a:p>
                      <a:pPr algn="l" fontAlgn="b"/>
                      <a:r>
                        <a:rPr lang="en-IE" sz="1100" u="none" strike="noStrike" dirty="0">
                          <a:effectLst/>
                        </a:rPr>
                        <a:t>SG2</a:t>
                      </a:r>
                      <a:endParaRPr lang="en-IE" sz="1100" b="0" i="0" u="none" strike="noStrike" dirty="0">
                        <a:solidFill>
                          <a:srgbClr val="000000"/>
                        </a:solidFill>
                        <a:effectLst/>
                        <a:latin typeface="Calibri"/>
                      </a:endParaRPr>
                    </a:p>
                  </a:txBody>
                  <a:tcPr marL="9525" marR="9525" marT="9525" marB="0" anchor="b"/>
                </a:tc>
                <a:tc>
                  <a:txBody>
                    <a:bodyPr/>
                    <a:lstStyle/>
                    <a:p>
                      <a:pPr algn="r" fontAlgn="b"/>
                      <a:r>
                        <a:rPr lang="en-IE" sz="1100" u="none" strike="noStrike">
                          <a:effectLst/>
                        </a:rPr>
                        <a:t>17/06/2021</a:t>
                      </a:r>
                      <a:endParaRPr lang="en-IE" sz="1100" b="0" i="0" u="none" strike="noStrike">
                        <a:solidFill>
                          <a:srgbClr val="000000"/>
                        </a:solidFill>
                        <a:effectLst/>
                        <a:latin typeface="Calibri"/>
                      </a:endParaRPr>
                    </a:p>
                  </a:txBody>
                  <a:tcPr marL="9525" marR="9525" marT="9525" marB="0" anchor="b"/>
                </a:tc>
                <a:tc>
                  <a:txBody>
                    <a:bodyPr/>
                    <a:lstStyle/>
                    <a:p>
                      <a:pPr algn="r" fontAlgn="b"/>
                      <a:r>
                        <a:rPr lang="en-IE" sz="1100" u="none" strike="noStrike" dirty="0">
                          <a:effectLst/>
                        </a:rPr>
                        <a:t>8</a:t>
                      </a:r>
                      <a:endParaRPr lang="en-IE" sz="1100" b="0" i="0" u="none" strike="noStrike" dirty="0">
                        <a:solidFill>
                          <a:srgbClr val="000000"/>
                        </a:solidFill>
                        <a:effectLst/>
                        <a:latin typeface="Calibri"/>
                      </a:endParaRPr>
                    </a:p>
                  </a:txBody>
                  <a:tcPr marL="9525" marR="9525" marT="9525" marB="0" anchor="b"/>
                </a:tc>
              </a:tr>
              <a:tr h="183515">
                <a:tc>
                  <a:txBody>
                    <a:bodyPr/>
                    <a:lstStyle/>
                    <a:p>
                      <a:pPr algn="l" fontAlgn="b"/>
                      <a:r>
                        <a:rPr lang="en-IE" sz="1100" u="none" strike="noStrike">
                          <a:effectLst/>
                        </a:rPr>
                        <a:t>SG1 </a:t>
                      </a:r>
                      <a:endParaRPr lang="en-IE" sz="1100" b="0" i="0" u="none" strike="noStrike">
                        <a:solidFill>
                          <a:srgbClr val="000000"/>
                        </a:solidFill>
                        <a:effectLst/>
                        <a:latin typeface="Calibri"/>
                      </a:endParaRPr>
                    </a:p>
                  </a:txBody>
                  <a:tcPr marL="9525" marR="9525" marT="9525" marB="0" anchor="b"/>
                </a:tc>
                <a:tc>
                  <a:txBody>
                    <a:bodyPr/>
                    <a:lstStyle/>
                    <a:p>
                      <a:pPr algn="r" fontAlgn="b"/>
                      <a:r>
                        <a:rPr lang="en-IE" sz="1100" u="none" strike="noStrike">
                          <a:effectLst/>
                        </a:rPr>
                        <a:t>10/03/2021</a:t>
                      </a:r>
                      <a:endParaRPr lang="en-IE" sz="1100" b="0" i="0" u="none" strike="noStrike">
                        <a:solidFill>
                          <a:srgbClr val="000000"/>
                        </a:solidFill>
                        <a:effectLst/>
                        <a:latin typeface="Calibri"/>
                      </a:endParaRPr>
                    </a:p>
                  </a:txBody>
                  <a:tcPr marL="9525" marR="9525" marT="9525" marB="0" anchor="b"/>
                </a:tc>
                <a:tc>
                  <a:txBody>
                    <a:bodyPr/>
                    <a:lstStyle/>
                    <a:p>
                      <a:pPr algn="r" fontAlgn="b"/>
                      <a:r>
                        <a:rPr lang="en-IE" sz="1100" u="none" strike="noStrike">
                          <a:effectLst/>
                        </a:rPr>
                        <a:t>12</a:t>
                      </a:r>
                      <a:endParaRPr lang="en-IE" sz="1100" b="0" i="0" u="none" strike="noStrike">
                        <a:solidFill>
                          <a:srgbClr val="000000"/>
                        </a:solidFill>
                        <a:effectLst/>
                        <a:latin typeface="Calibri"/>
                      </a:endParaRPr>
                    </a:p>
                  </a:txBody>
                  <a:tcPr marL="9525" marR="9525" marT="9525" marB="0" anchor="b"/>
                </a:tc>
                <a:tc>
                  <a:txBody>
                    <a:bodyPr/>
                    <a:lstStyle/>
                    <a:p>
                      <a:pPr algn="l" fontAlgn="b"/>
                      <a:endParaRPr lang="en-IE" sz="1100" b="0" i="0" u="none" strike="noStrike">
                        <a:solidFill>
                          <a:srgbClr val="000000"/>
                        </a:solidFill>
                        <a:effectLst/>
                        <a:latin typeface="Calibri"/>
                      </a:endParaRPr>
                    </a:p>
                  </a:txBody>
                  <a:tcPr marL="9525" marR="9525" marT="9525" marB="0" anchor="b"/>
                </a:tc>
                <a:tc>
                  <a:txBody>
                    <a:bodyPr/>
                    <a:lstStyle/>
                    <a:p>
                      <a:pPr algn="l" fontAlgn="b"/>
                      <a:r>
                        <a:rPr lang="en-IE" sz="1100" u="none" strike="noStrike">
                          <a:effectLst/>
                        </a:rPr>
                        <a:t>SG1</a:t>
                      </a:r>
                      <a:endParaRPr lang="en-IE" sz="1100" b="0" i="0" u="none" strike="noStrike">
                        <a:solidFill>
                          <a:srgbClr val="000000"/>
                        </a:solidFill>
                        <a:effectLst/>
                        <a:latin typeface="Calibri"/>
                      </a:endParaRPr>
                    </a:p>
                  </a:txBody>
                  <a:tcPr marL="9525" marR="9525" marT="9525" marB="0" anchor="b"/>
                </a:tc>
                <a:tc>
                  <a:txBody>
                    <a:bodyPr/>
                    <a:lstStyle/>
                    <a:p>
                      <a:pPr algn="r" fontAlgn="b"/>
                      <a:r>
                        <a:rPr lang="en-IE" sz="1100" u="none" strike="noStrike">
                          <a:effectLst/>
                        </a:rPr>
                        <a:t>15/07/2021</a:t>
                      </a:r>
                      <a:endParaRPr lang="en-IE" sz="1100" b="0" i="0" u="none" strike="noStrike">
                        <a:solidFill>
                          <a:srgbClr val="000000"/>
                        </a:solidFill>
                        <a:effectLst/>
                        <a:latin typeface="Calibri"/>
                      </a:endParaRPr>
                    </a:p>
                  </a:txBody>
                  <a:tcPr marL="9525" marR="9525" marT="9525" marB="0" anchor="b"/>
                </a:tc>
                <a:tc>
                  <a:txBody>
                    <a:bodyPr/>
                    <a:lstStyle/>
                    <a:p>
                      <a:pPr algn="r" fontAlgn="b"/>
                      <a:r>
                        <a:rPr lang="en-IE" sz="1100" u="none" strike="noStrike">
                          <a:effectLst/>
                        </a:rPr>
                        <a:t>9</a:t>
                      </a:r>
                      <a:endParaRPr lang="en-IE" sz="1100" b="0" i="0" u="none" strike="noStrike">
                        <a:solidFill>
                          <a:srgbClr val="000000"/>
                        </a:solidFill>
                        <a:effectLst/>
                        <a:latin typeface="Calibri"/>
                      </a:endParaRPr>
                    </a:p>
                  </a:txBody>
                  <a:tcPr marL="9525" marR="9525" marT="9525" marB="0" anchor="b"/>
                </a:tc>
              </a:tr>
              <a:tr h="183515">
                <a:tc>
                  <a:txBody>
                    <a:bodyPr/>
                    <a:lstStyle/>
                    <a:p>
                      <a:pPr algn="l" fontAlgn="b"/>
                      <a:r>
                        <a:rPr lang="en-IE" sz="1100" u="none" strike="noStrike">
                          <a:effectLst/>
                        </a:rPr>
                        <a:t>SG1</a:t>
                      </a:r>
                      <a:endParaRPr lang="en-IE" sz="1100" b="0" i="0" u="none" strike="noStrike">
                        <a:solidFill>
                          <a:srgbClr val="000000"/>
                        </a:solidFill>
                        <a:effectLst/>
                        <a:latin typeface="Calibri"/>
                      </a:endParaRPr>
                    </a:p>
                  </a:txBody>
                  <a:tcPr marL="9525" marR="9525" marT="9525" marB="0" anchor="b"/>
                </a:tc>
                <a:tc>
                  <a:txBody>
                    <a:bodyPr/>
                    <a:lstStyle/>
                    <a:p>
                      <a:pPr algn="r" fontAlgn="b"/>
                      <a:r>
                        <a:rPr lang="en-IE" sz="1100" u="none" strike="noStrike">
                          <a:effectLst/>
                        </a:rPr>
                        <a:t>10/03/2021</a:t>
                      </a:r>
                      <a:endParaRPr lang="en-IE" sz="1100" b="0" i="0" u="none" strike="noStrike">
                        <a:solidFill>
                          <a:srgbClr val="000000"/>
                        </a:solidFill>
                        <a:effectLst/>
                        <a:latin typeface="Calibri"/>
                      </a:endParaRPr>
                    </a:p>
                  </a:txBody>
                  <a:tcPr marL="9525" marR="9525" marT="9525" marB="0" anchor="b"/>
                </a:tc>
                <a:tc>
                  <a:txBody>
                    <a:bodyPr/>
                    <a:lstStyle/>
                    <a:p>
                      <a:pPr algn="r" fontAlgn="b"/>
                      <a:r>
                        <a:rPr lang="en-IE" sz="1100" u="none" strike="noStrike">
                          <a:effectLst/>
                        </a:rPr>
                        <a:t>10</a:t>
                      </a:r>
                      <a:endParaRPr lang="en-IE" sz="1100" b="0" i="0" u="none" strike="noStrike">
                        <a:solidFill>
                          <a:srgbClr val="000000"/>
                        </a:solidFill>
                        <a:effectLst/>
                        <a:latin typeface="Calibri"/>
                      </a:endParaRPr>
                    </a:p>
                  </a:txBody>
                  <a:tcPr marL="9525" marR="9525" marT="9525" marB="0" anchor="b"/>
                </a:tc>
                <a:tc>
                  <a:txBody>
                    <a:bodyPr/>
                    <a:lstStyle/>
                    <a:p>
                      <a:pPr algn="l" fontAlgn="b"/>
                      <a:endParaRPr lang="en-IE" sz="1100" b="0" i="0" u="none" strike="noStrike">
                        <a:solidFill>
                          <a:srgbClr val="000000"/>
                        </a:solidFill>
                        <a:effectLst/>
                        <a:latin typeface="Calibri"/>
                      </a:endParaRPr>
                    </a:p>
                  </a:txBody>
                  <a:tcPr marL="9525" marR="9525" marT="9525" marB="0" anchor="b"/>
                </a:tc>
                <a:tc>
                  <a:txBody>
                    <a:bodyPr/>
                    <a:lstStyle/>
                    <a:p>
                      <a:pPr algn="l" fontAlgn="b"/>
                      <a:r>
                        <a:rPr lang="en-IE" sz="1100" u="none" strike="noStrike">
                          <a:effectLst/>
                        </a:rPr>
                        <a:t>SG3</a:t>
                      </a:r>
                      <a:endParaRPr lang="en-IE" sz="1100" b="0" i="0" u="none" strike="noStrike">
                        <a:solidFill>
                          <a:srgbClr val="000000"/>
                        </a:solidFill>
                        <a:effectLst/>
                        <a:latin typeface="Calibri"/>
                      </a:endParaRPr>
                    </a:p>
                  </a:txBody>
                  <a:tcPr marL="9525" marR="9525" marT="9525" marB="0" anchor="b"/>
                </a:tc>
                <a:tc>
                  <a:txBody>
                    <a:bodyPr/>
                    <a:lstStyle/>
                    <a:p>
                      <a:pPr algn="r" fontAlgn="b"/>
                      <a:r>
                        <a:rPr lang="en-IE" sz="1100" u="none" strike="noStrike">
                          <a:effectLst/>
                        </a:rPr>
                        <a:t>27/07/2021</a:t>
                      </a:r>
                      <a:endParaRPr lang="en-IE" sz="1100" b="0" i="0" u="none" strike="noStrike">
                        <a:solidFill>
                          <a:srgbClr val="000000"/>
                        </a:solidFill>
                        <a:effectLst/>
                        <a:latin typeface="Calibri"/>
                      </a:endParaRPr>
                    </a:p>
                  </a:txBody>
                  <a:tcPr marL="9525" marR="9525" marT="9525" marB="0" anchor="b"/>
                </a:tc>
                <a:tc>
                  <a:txBody>
                    <a:bodyPr/>
                    <a:lstStyle/>
                    <a:p>
                      <a:pPr algn="r" fontAlgn="b"/>
                      <a:r>
                        <a:rPr lang="en-IE" sz="1100" u="none" strike="noStrike">
                          <a:effectLst/>
                        </a:rPr>
                        <a:t>12</a:t>
                      </a:r>
                      <a:endParaRPr lang="en-IE" sz="1100" b="0" i="0" u="none" strike="noStrike">
                        <a:solidFill>
                          <a:srgbClr val="000000"/>
                        </a:solidFill>
                        <a:effectLst/>
                        <a:latin typeface="Calibri"/>
                      </a:endParaRPr>
                    </a:p>
                  </a:txBody>
                  <a:tcPr marL="9525" marR="9525" marT="9525" marB="0" anchor="b"/>
                </a:tc>
              </a:tr>
              <a:tr h="183515">
                <a:tc>
                  <a:txBody>
                    <a:bodyPr/>
                    <a:lstStyle/>
                    <a:p>
                      <a:pPr algn="l" fontAlgn="b"/>
                      <a:r>
                        <a:rPr lang="en-IE" sz="1100" u="none" strike="noStrike">
                          <a:effectLst/>
                        </a:rPr>
                        <a:t>SG1</a:t>
                      </a:r>
                      <a:endParaRPr lang="en-IE" sz="1100" b="0" i="0" u="none" strike="noStrike">
                        <a:solidFill>
                          <a:srgbClr val="000000"/>
                        </a:solidFill>
                        <a:effectLst/>
                        <a:latin typeface="Calibri"/>
                      </a:endParaRPr>
                    </a:p>
                  </a:txBody>
                  <a:tcPr marL="9525" marR="9525" marT="9525" marB="0" anchor="b"/>
                </a:tc>
                <a:tc>
                  <a:txBody>
                    <a:bodyPr/>
                    <a:lstStyle/>
                    <a:p>
                      <a:pPr algn="r" fontAlgn="b"/>
                      <a:r>
                        <a:rPr lang="en-IE" sz="1100" u="none" strike="noStrike">
                          <a:effectLst/>
                        </a:rPr>
                        <a:t>12/03/2021</a:t>
                      </a:r>
                      <a:endParaRPr lang="en-IE" sz="1100" b="0" i="0" u="none" strike="noStrike">
                        <a:solidFill>
                          <a:srgbClr val="000000"/>
                        </a:solidFill>
                        <a:effectLst/>
                        <a:latin typeface="Calibri"/>
                      </a:endParaRPr>
                    </a:p>
                  </a:txBody>
                  <a:tcPr marL="9525" marR="9525" marT="9525" marB="0" anchor="b"/>
                </a:tc>
                <a:tc>
                  <a:txBody>
                    <a:bodyPr/>
                    <a:lstStyle/>
                    <a:p>
                      <a:pPr algn="r" fontAlgn="b"/>
                      <a:r>
                        <a:rPr lang="en-IE" sz="1100" u="none" strike="noStrike">
                          <a:effectLst/>
                        </a:rPr>
                        <a:t>8</a:t>
                      </a:r>
                      <a:endParaRPr lang="en-IE" sz="1100" b="0" i="0" u="none" strike="noStrike">
                        <a:solidFill>
                          <a:srgbClr val="000000"/>
                        </a:solidFill>
                        <a:effectLst/>
                        <a:latin typeface="Calibri"/>
                      </a:endParaRPr>
                    </a:p>
                  </a:txBody>
                  <a:tcPr marL="9525" marR="9525" marT="9525" marB="0" anchor="b"/>
                </a:tc>
                <a:tc>
                  <a:txBody>
                    <a:bodyPr/>
                    <a:lstStyle/>
                    <a:p>
                      <a:pPr algn="l" fontAlgn="b"/>
                      <a:endParaRPr lang="en-IE" sz="1100" b="0" i="0" u="none" strike="noStrike">
                        <a:solidFill>
                          <a:srgbClr val="000000"/>
                        </a:solidFill>
                        <a:effectLst/>
                        <a:latin typeface="Calibri"/>
                      </a:endParaRPr>
                    </a:p>
                  </a:txBody>
                  <a:tcPr marL="9525" marR="9525" marT="9525" marB="0" anchor="b"/>
                </a:tc>
                <a:tc>
                  <a:txBody>
                    <a:bodyPr/>
                    <a:lstStyle/>
                    <a:p>
                      <a:pPr algn="l" fontAlgn="b"/>
                      <a:r>
                        <a:rPr lang="en-IE" sz="1100" u="none" strike="noStrike">
                          <a:effectLst/>
                        </a:rPr>
                        <a:t>SG1</a:t>
                      </a:r>
                      <a:endParaRPr lang="en-IE" sz="1100" b="0" i="0" u="none" strike="noStrike">
                        <a:solidFill>
                          <a:srgbClr val="000000"/>
                        </a:solidFill>
                        <a:effectLst/>
                        <a:latin typeface="Calibri"/>
                      </a:endParaRPr>
                    </a:p>
                  </a:txBody>
                  <a:tcPr marL="9525" marR="9525" marT="9525" marB="0" anchor="b"/>
                </a:tc>
                <a:tc>
                  <a:txBody>
                    <a:bodyPr/>
                    <a:lstStyle/>
                    <a:p>
                      <a:pPr algn="r" fontAlgn="b"/>
                      <a:r>
                        <a:rPr lang="en-IE" sz="1100" u="none" strike="noStrike">
                          <a:effectLst/>
                        </a:rPr>
                        <a:t>17/08/2021</a:t>
                      </a:r>
                      <a:endParaRPr lang="en-IE" sz="1100" b="0" i="0" u="none" strike="noStrike">
                        <a:solidFill>
                          <a:srgbClr val="000000"/>
                        </a:solidFill>
                        <a:effectLst/>
                        <a:latin typeface="Calibri"/>
                      </a:endParaRPr>
                    </a:p>
                  </a:txBody>
                  <a:tcPr marL="9525" marR="9525" marT="9525" marB="0" anchor="b"/>
                </a:tc>
                <a:tc>
                  <a:txBody>
                    <a:bodyPr/>
                    <a:lstStyle/>
                    <a:p>
                      <a:pPr algn="r" fontAlgn="b"/>
                      <a:r>
                        <a:rPr lang="en-IE" sz="1100" u="none" strike="noStrike">
                          <a:effectLst/>
                        </a:rPr>
                        <a:t>10</a:t>
                      </a:r>
                      <a:endParaRPr lang="en-IE" sz="1100" b="0" i="0" u="none" strike="noStrike">
                        <a:solidFill>
                          <a:srgbClr val="000000"/>
                        </a:solidFill>
                        <a:effectLst/>
                        <a:latin typeface="Calibri"/>
                      </a:endParaRPr>
                    </a:p>
                  </a:txBody>
                  <a:tcPr marL="9525" marR="9525" marT="9525" marB="0" anchor="b"/>
                </a:tc>
              </a:tr>
              <a:tr h="183515">
                <a:tc>
                  <a:txBody>
                    <a:bodyPr/>
                    <a:lstStyle/>
                    <a:p>
                      <a:pPr algn="l" fontAlgn="b"/>
                      <a:r>
                        <a:rPr lang="en-IE" sz="1100" u="none" strike="noStrike">
                          <a:effectLst/>
                        </a:rPr>
                        <a:t>SG1 LGFA</a:t>
                      </a:r>
                      <a:endParaRPr lang="en-IE" sz="1100" b="0" i="0" u="none" strike="noStrike">
                        <a:solidFill>
                          <a:srgbClr val="000000"/>
                        </a:solidFill>
                        <a:effectLst/>
                        <a:latin typeface="Calibri"/>
                      </a:endParaRPr>
                    </a:p>
                  </a:txBody>
                  <a:tcPr marL="9525" marR="9525" marT="9525" marB="0" anchor="b"/>
                </a:tc>
                <a:tc>
                  <a:txBody>
                    <a:bodyPr/>
                    <a:lstStyle/>
                    <a:p>
                      <a:pPr algn="r" fontAlgn="b"/>
                      <a:r>
                        <a:rPr lang="en-IE" sz="1100" u="none" strike="noStrike">
                          <a:effectLst/>
                        </a:rPr>
                        <a:t>18/03/2021</a:t>
                      </a:r>
                      <a:endParaRPr lang="en-IE" sz="1100" b="0" i="0" u="none" strike="noStrike">
                        <a:solidFill>
                          <a:srgbClr val="000000"/>
                        </a:solidFill>
                        <a:effectLst/>
                        <a:latin typeface="Calibri"/>
                      </a:endParaRPr>
                    </a:p>
                  </a:txBody>
                  <a:tcPr marL="9525" marR="9525" marT="9525" marB="0" anchor="b"/>
                </a:tc>
                <a:tc>
                  <a:txBody>
                    <a:bodyPr/>
                    <a:lstStyle/>
                    <a:p>
                      <a:pPr algn="r" fontAlgn="b"/>
                      <a:r>
                        <a:rPr lang="en-IE" sz="1100" u="none" strike="noStrike">
                          <a:effectLst/>
                        </a:rPr>
                        <a:t>11</a:t>
                      </a:r>
                      <a:endParaRPr lang="en-IE" sz="1100" b="0" i="0" u="none" strike="noStrike">
                        <a:solidFill>
                          <a:srgbClr val="000000"/>
                        </a:solidFill>
                        <a:effectLst/>
                        <a:latin typeface="Calibri"/>
                      </a:endParaRPr>
                    </a:p>
                  </a:txBody>
                  <a:tcPr marL="9525" marR="9525" marT="9525" marB="0" anchor="b"/>
                </a:tc>
                <a:tc>
                  <a:txBody>
                    <a:bodyPr/>
                    <a:lstStyle/>
                    <a:p>
                      <a:pPr algn="l" fontAlgn="b"/>
                      <a:endParaRPr lang="en-IE" sz="1100" b="0" i="0" u="none" strike="noStrike">
                        <a:solidFill>
                          <a:srgbClr val="000000"/>
                        </a:solidFill>
                        <a:effectLst/>
                        <a:latin typeface="Calibri"/>
                      </a:endParaRPr>
                    </a:p>
                  </a:txBody>
                  <a:tcPr marL="9525" marR="9525" marT="9525" marB="0" anchor="b"/>
                </a:tc>
                <a:tc>
                  <a:txBody>
                    <a:bodyPr/>
                    <a:lstStyle/>
                    <a:p>
                      <a:pPr algn="l" fontAlgn="b"/>
                      <a:r>
                        <a:rPr lang="en-IE" sz="1100" u="none" strike="noStrike">
                          <a:effectLst/>
                        </a:rPr>
                        <a:t>SG2</a:t>
                      </a:r>
                      <a:endParaRPr lang="en-IE" sz="1100" b="0" i="0" u="none" strike="noStrike">
                        <a:solidFill>
                          <a:srgbClr val="000000"/>
                        </a:solidFill>
                        <a:effectLst/>
                        <a:latin typeface="Calibri"/>
                      </a:endParaRPr>
                    </a:p>
                  </a:txBody>
                  <a:tcPr marL="9525" marR="9525" marT="9525" marB="0" anchor="b"/>
                </a:tc>
                <a:tc>
                  <a:txBody>
                    <a:bodyPr/>
                    <a:lstStyle/>
                    <a:p>
                      <a:pPr algn="r" fontAlgn="b"/>
                      <a:r>
                        <a:rPr lang="en-IE" sz="1100" u="none" strike="noStrike">
                          <a:effectLst/>
                        </a:rPr>
                        <a:t>23/09/2021</a:t>
                      </a:r>
                      <a:endParaRPr lang="en-IE" sz="1100" b="0" i="0" u="none" strike="noStrike">
                        <a:solidFill>
                          <a:srgbClr val="000000"/>
                        </a:solidFill>
                        <a:effectLst/>
                        <a:latin typeface="Calibri"/>
                      </a:endParaRPr>
                    </a:p>
                  </a:txBody>
                  <a:tcPr marL="9525" marR="9525" marT="9525" marB="0" anchor="b"/>
                </a:tc>
                <a:tc>
                  <a:txBody>
                    <a:bodyPr/>
                    <a:lstStyle/>
                    <a:p>
                      <a:pPr algn="r" fontAlgn="b"/>
                      <a:r>
                        <a:rPr lang="en-IE" sz="1100" u="none" strike="noStrike">
                          <a:effectLst/>
                        </a:rPr>
                        <a:t>6</a:t>
                      </a:r>
                      <a:endParaRPr lang="en-IE" sz="1100" b="0" i="0" u="none" strike="noStrike">
                        <a:solidFill>
                          <a:srgbClr val="000000"/>
                        </a:solidFill>
                        <a:effectLst/>
                        <a:latin typeface="Calibri"/>
                      </a:endParaRPr>
                    </a:p>
                  </a:txBody>
                  <a:tcPr marL="9525" marR="9525" marT="9525" marB="0" anchor="b"/>
                </a:tc>
              </a:tr>
              <a:tr h="183515">
                <a:tc>
                  <a:txBody>
                    <a:bodyPr/>
                    <a:lstStyle/>
                    <a:p>
                      <a:pPr algn="l" fontAlgn="b"/>
                      <a:r>
                        <a:rPr lang="en-IE" sz="1100" u="none" strike="noStrike">
                          <a:effectLst/>
                        </a:rPr>
                        <a:t>SG1</a:t>
                      </a:r>
                      <a:endParaRPr lang="en-IE" sz="1100" b="0" i="0" u="none" strike="noStrike">
                        <a:solidFill>
                          <a:srgbClr val="000000"/>
                        </a:solidFill>
                        <a:effectLst/>
                        <a:latin typeface="Calibri"/>
                      </a:endParaRPr>
                    </a:p>
                  </a:txBody>
                  <a:tcPr marL="9525" marR="9525" marT="9525" marB="0" anchor="b"/>
                </a:tc>
                <a:tc>
                  <a:txBody>
                    <a:bodyPr/>
                    <a:lstStyle/>
                    <a:p>
                      <a:pPr algn="r" fontAlgn="b"/>
                      <a:r>
                        <a:rPr lang="en-IE" sz="1100" u="none" strike="noStrike">
                          <a:effectLst/>
                        </a:rPr>
                        <a:t>19/03/2021</a:t>
                      </a:r>
                      <a:endParaRPr lang="en-IE" sz="1100" b="0" i="0" u="none" strike="noStrike">
                        <a:solidFill>
                          <a:srgbClr val="000000"/>
                        </a:solidFill>
                        <a:effectLst/>
                        <a:latin typeface="Calibri"/>
                      </a:endParaRPr>
                    </a:p>
                  </a:txBody>
                  <a:tcPr marL="9525" marR="9525" marT="9525" marB="0" anchor="b"/>
                </a:tc>
                <a:tc>
                  <a:txBody>
                    <a:bodyPr/>
                    <a:lstStyle/>
                    <a:p>
                      <a:pPr algn="r" fontAlgn="b"/>
                      <a:r>
                        <a:rPr lang="en-IE" sz="1100" u="none" strike="noStrike">
                          <a:effectLst/>
                        </a:rPr>
                        <a:t>8</a:t>
                      </a:r>
                      <a:endParaRPr lang="en-IE" sz="1100" b="0" i="0" u="none" strike="noStrike">
                        <a:solidFill>
                          <a:srgbClr val="000000"/>
                        </a:solidFill>
                        <a:effectLst/>
                        <a:latin typeface="Calibri"/>
                      </a:endParaRPr>
                    </a:p>
                  </a:txBody>
                  <a:tcPr marL="9525" marR="9525" marT="9525" marB="0" anchor="b"/>
                </a:tc>
                <a:tc>
                  <a:txBody>
                    <a:bodyPr/>
                    <a:lstStyle/>
                    <a:p>
                      <a:pPr algn="l" fontAlgn="b"/>
                      <a:endParaRPr lang="en-IE" sz="1100" b="0" i="0" u="none" strike="noStrike">
                        <a:solidFill>
                          <a:srgbClr val="000000"/>
                        </a:solidFill>
                        <a:effectLst/>
                        <a:latin typeface="Calibri"/>
                      </a:endParaRPr>
                    </a:p>
                  </a:txBody>
                  <a:tcPr marL="9525" marR="9525" marT="9525" marB="0" anchor="b"/>
                </a:tc>
                <a:tc>
                  <a:txBody>
                    <a:bodyPr/>
                    <a:lstStyle/>
                    <a:p>
                      <a:pPr algn="l" fontAlgn="b"/>
                      <a:r>
                        <a:rPr lang="en-IE" sz="1100" u="none" strike="noStrike">
                          <a:effectLst/>
                        </a:rPr>
                        <a:t>SG1</a:t>
                      </a:r>
                      <a:endParaRPr lang="en-IE" sz="1100" b="0" i="0" u="none" strike="noStrike">
                        <a:solidFill>
                          <a:srgbClr val="000000"/>
                        </a:solidFill>
                        <a:effectLst/>
                        <a:latin typeface="Calibri"/>
                      </a:endParaRPr>
                    </a:p>
                  </a:txBody>
                  <a:tcPr marL="9525" marR="9525" marT="9525" marB="0" anchor="b"/>
                </a:tc>
                <a:tc>
                  <a:txBody>
                    <a:bodyPr/>
                    <a:lstStyle/>
                    <a:p>
                      <a:pPr algn="r" fontAlgn="b"/>
                      <a:r>
                        <a:rPr lang="en-IE" sz="1100" u="none" strike="noStrike">
                          <a:effectLst/>
                        </a:rPr>
                        <a:t>28/09/2021</a:t>
                      </a:r>
                      <a:endParaRPr lang="en-IE" sz="1100" b="0" i="0" u="none" strike="noStrike">
                        <a:solidFill>
                          <a:srgbClr val="000000"/>
                        </a:solidFill>
                        <a:effectLst/>
                        <a:latin typeface="Calibri"/>
                      </a:endParaRPr>
                    </a:p>
                  </a:txBody>
                  <a:tcPr marL="9525" marR="9525" marT="9525" marB="0" anchor="b"/>
                </a:tc>
                <a:tc>
                  <a:txBody>
                    <a:bodyPr/>
                    <a:lstStyle/>
                    <a:p>
                      <a:pPr algn="r" fontAlgn="b"/>
                      <a:r>
                        <a:rPr lang="en-IE" sz="1100" u="none" strike="noStrike">
                          <a:effectLst/>
                        </a:rPr>
                        <a:t>9</a:t>
                      </a:r>
                      <a:endParaRPr lang="en-IE" sz="1100" b="0" i="0" u="none" strike="noStrike">
                        <a:solidFill>
                          <a:srgbClr val="000000"/>
                        </a:solidFill>
                        <a:effectLst/>
                        <a:latin typeface="Calibri"/>
                      </a:endParaRPr>
                    </a:p>
                  </a:txBody>
                  <a:tcPr marL="9525" marR="9525" marT="9525" marB="0" anchor="b"/>
                </a:tc>
              </a:tr>
              <a:tr h="183515">
                <a:tc>
                  <a:txBody>
                    <a:bodyPr/>
                    <a:lstStyle/>
                    <a:p>
                      <a:pPr algn="l" fontAlgn="b"/>
                      <a:r>
                        <a:rPr lang="en-IE" sz="1100" u="none" strike="noStrike">
                          <a:effectLst/>
                        </a:rPr>
                        <a:t>SG1</a:t>
                      </a:r>
                      <a:endParaRPr lang="en-IE" sz="1100" b="0" i="0" u="none" strike="noStrike">
                        <a:solidFill>
                          <a:srgbClr val="000000"/>
                        </a:solidFill>
                        <a:effectLst/>
                        <a:latin typeface="Calibri"/>
                      </a:endParaRPr>
                    </a:p>
                  </a:txBody>
                  <a:tcPr marL="9525" marR="9525" marT="9525" marB="0" anchor="b"/>
                </a:tc>
                <a:tc>
                  <a:txBody>
                    <a:bodyPr/>
                    <a:lstStyle/>
                    <a:p>
                      <a:pPr algn="r" fontAlgn="b"/>
                      <a:r>
                        <a:rPr lang="en-IE" sz="1100" u="none" strike="noStrike" dirty="0">
                          <a:effectLst/>
                        </a:rPr>
                        <a:t>24/03/2021</a:t>
                      </a:r>
                      <a:endParaRPr lang="en-IE" sz="1100" b="0" i="0" u="none" strike="noStrike" dirty="0">
                        <a:solidFill>
                          <a:srgbClr val="000000"/>
                        </a:solidFill>
                        <a:effectLst/>
                        <a:latin typeface="Calibri"/>
                      </a:endParaRPr>
                    </a:p>
                  </a:txBody>
                  <a:tcPr marL="9525" marR="9525" marT="9525" marB="0" anchor="b"/>
                </a:tc>
                <a:tc>
                  <a:txBody>
                    <a:bodyPr/>
                    <a:lstStyle/>
                    <a:p>
                      <a:pPr algn="r" fontAlgn="b"/>
                      <a:r>
                        <a:rPr lang="en-IE" sz="1100" u="none" strike="noStrike">
                          <a:effectLst/>
                        </a:rPr>
                        <a:t>10</a:t>
                      </a:r>
                      <a:endParaRPr lang="en-IE" sz="1100" b="0" i="0" u="none" strike="noStrike">
                        <a:solidFill>
                          <a:srgbClr val="000000"/>
                        </a:solidFill>
                        <a:effectLst/>
                        <a:latin typeface="Calibri"/>
                      </a:endParaRPr>
                    </a:p>
                  </a:txBody>
                  <a:tcPr marL="9525" marR="9525" marT="9525" marB="0" anchor="b"/>
                </a:tc>
                <a:tc>
                  <a:txBody>
                    <a:bodyPr/>
                    <a:lstStyle/>
                    <a:p>
                      <a:pPr algn="l" fontAlgn="b"/>
                      <a:endParaRPr lang="en-IE" sz="1100" b="0" i="0" u="none" strike="noStrike">
                        <a:solidFill>
                          <a:srgbClr val="000000"/>
                        </a:solidFill>
                        <a:effectLst/>
                        <a:latin typeface="Calibri"/>
                      </a:endParaRPr>
                    </a:p>
                  </a:txBody>
                  <a:tcPr marL="9525" marR="9525" marT="9525" marB="0" anchor="b"/>
                </a:tc>
                <a:tc>
                  <a:txBody>
                    <a:bodyPr/>
                    <a:lstStyle/>
                    <a:p>
                      <a:pPr algn="l" fontAlgn="b"/>
                      <a:r>
                        <a:rPr lang="en-IE" sz="1100" u="none" strike="noStrike">
                          <a:effectLst/>
                        </a:rPr>
                        <a:t>SG1</a:t>
                      </a:r>
                      <a:endParaRPr lang="en-IE" sz="1100" b="0" i="0" u="none" strike="noStrike">
                        <a:solidFill>
                          <a:srgbClr val="000000"/>
                        </a:solidFill>
                        <a:effectLst/>
                        <a:latin typeface="Calibri"/>
                      </a:endParaRPr>
                    </a:p>
                  </a:txBody>
                  <a:tcPr marL="9525" marR="9525" marT="9525" marB="0" anchor="b"/>
                </a:tc>
                <a:tc>
                  <a:txBody>
                    <a:bodyPr/>
                    <a:lstStyle/>
                    <a:p>
                      <a:pPr algn="r" fontAlgn="b"/>
                      <a:r>
                        <a:rPr lang="en-IE" sz="1100" u="none" strike="noStrike">
                          <a:effectLst/>
                        </a:rPr>
                        <a:t>22/10/2021</a:t>
                      </a:r>
                      <a:endParaRPr lang="en-IE" sz="1100" b="0" i="0" u="none" strike="noStrike">
                        <a:solidFill>
                          <a:srgbClr val="000000"/>
                        </a:solidFill>
                        <a:effectLst/>
                        <a:latin typeface="Calibri"/>
                      </a:endParaRPr>
                    </a:p>
                  </a:txBody>
                  <a:tcPr marL="9525" marR="9525" marT="9525" marB="0" anchor="b"/>
                </a:tc>
                <a:tc>
                  <a:txBody>
                    <a:bodyPr/>
                    <a:lstStyle/>
                    <a:p>
                      <a:pPr algn="r" fontAlgn="b"/>
                      <a:r>
                        <a:rPr lang="en-IE" sz="1100" u="none" strike="noStrike">
                          <a:effectLst/>
                        </a:rPr>
                        <a:t>11</a:t>
                      </a:r>
                      <a:endParaRPr lang="en-IE" sz="1100" b="0" i="0" u="none" strike="noStrike">
                        <a:solidFill>
                          <a:srgbClr val="000000"/>
                        </a:solidFill>
                        <a:effectLst/>
                        <a:latin typeface="Calibri"/>
                      </a:endParaRPr>
                    </a:p>
                  </a:txBody>
                  <a:tcPr marL="9525" marR="9525" marT="9525" marB="0" anchor="b"/>
                </a:tc>
              </a:tr>
              <a:tr h="183515">
                <a:tc>
                  <a:txBody>
                    <a:bodyPr/>
                    <a:lstStyle/>
                    <a:p>
                      <a:pPr algn="l" fontAlgn="b"/>
                      <a:r>
                        <a:rPr lang="en-IE" sz="1100" u="none" strike="noStrike">
                          <a:effectLst/>
                        </a:rPr>
                        <a:t>SG1</a:t>
                      </a:r>
                      <a:endParaRPr lang="en-IE" sz="1100" b="0" i="0" u="none" strike="noStrike">
                        <a:solidFill>
                          <a:srgbClr val="000000"/>
                        </a:solidFill>
                        <a:effectLst/>
                        <a:latin typeface="Calibri"/>
                      </a:endParaRPr>
                    </a:p>
                  </a:txBody>
                  <a:tcPr marL="9525" marR="9525" marT="9525" marB="0" anchor="b"/>
                </a:tc>
                <a:tc>
                  <a:txBody>
                    <a:bodyPr/>
                    <a:lstStyle/>
                    <a:p>
                      <a:pPr algn="r" fontAlgn="b"/>
                      <a:r>
                        <a:rPr lang="en-IE" sz="1100" u="none" strike="noStrike" dirty="0">
                          <a:effectLst/>
                        </a:rPr>
                        <a:t>12/04/2021</a:t>
                      </a:r>
                      <a:endParaRPr lang="en-IE" sz="1100" b="0" i="0" u="none" strike="noStrike" dirty="0">
                        <a:solidFill>
                          <a:srgbClr val="000000"/>
                        </a:solidFill>
                        <a:effectLst/>
                        <a:latin typeface="Calibri"/>
                      </a:endParaRPr>
                    </a:p>
                  </a:txBody>
                  <a:tcPr marL="9525" marR="9525" marT="9525" marB="0" anchor="b"/>
                </a:tc>
                <a:tc>
                  <a:txBody>
                    <a:bodyPr/>
                    <a:lstStyle/>
                    <a:p>
                      <a:pPr algn="r" fontAlgn="b"/>
                      <a:r>
                        <a:rPr lang="en-IE" sz="1100" u="none" strike="noStrike">
                          <a:effectLst/>
                        </a:rPr>
                        <a:t>10</a:t>
                      </a:r>
                      <a:endParaRPr lang="en-IE" sz="1100" b="0" i="0" u="none" strike="noStrike">
                        <a:solidFill>
                          <a:srgbClr val="000000"/>
                        </a:solidFill>
                        <a:effectLst/>
                        <a:latin typeface="Calibri"/>
                      </a:endParaRPr>
                    </a:p>
                  </a:txBody>
                  <a:tcPr marL="9525" marR="9525" marT="9525" marB="0" anchor="b"/>
                </a:tc>
                <a:tc>
                  <a:txBody>
                    <a:bodyPr/>
                    <a:lstStyle/>
                    <a:p>
                      <a:pPr algn="l" fontAlgn="b"/>
                      <a:endParaRPr lang="en-IE" sz="1100" b="0" i="0" u="none" strike="noStrike">
                        <a:solidFill>
                          <a:srgbClr val="000000"/>
                        </a:solidFill>
                        <a:effectLst/>
                        <a:latin typeface="Calibri"/>
                      </a:endParaRPr>
                    </a:p>
                  </a:txBody>
                  <a:tcPr marL="9525" marR="9525" marT="9525" marB="0" anchor="b"/>
                </a:tc>
                <a:tc>
                  <a:txBody>
                    <a:bodyPr/>
                    <a:lstStyle/>
                    <a:p>
                      <a:pPr algn="l" fontAlgn="b"/>
                      <a:r>
                        <a:rPr lang="en-IE" sz="1100" u="none" strike="noStrike">
                          <a:effectLst/>
                        </a:rPr>
                        <a:t>SG1</a:t>
                      </a:r>
                      <a:endParaRPr lang="en-IE" sz="1100" b="0" i="0" u="none" strike="noStrike">
                        <a:solidFill>
                          <a:srgbClr val="000000"/>
                        </a:solidFill>
                        <a:effectLst/>
                        <a:latin typeface="Calibri"/>
                      </a:endParaRPr>
                    </a:p>
                  </a:txBody>
                  <a:tcPr marL="9525" marR="9525" marT="9525" marB="0" anchor="b"/>
                </a:tc>
                <a:tc>
                  <a:txBody>
                    <a:bodyPr/>
                    <a:lstStyle/>
                    <a:p>
                      <a:pPr algn="r" fontAlgn="b"/>
                      <a:r>
                        <a:rPr lang="en-IE" sz="1100" u="none" strike="noStrike">
                          <a:effectLst/>
                        </a:rPr>
                        <a:t>19/11/2021</a:t>
                      </a:r>
                      <a:endParaRPr lang="en-IE" sz="1100" b="0" i="0" u="none" strike="noStrike">
                        <a:solidFill>
                          <a:srgbClr val="000000"/>
                        </a:solidFill>
                        <a:effectLst/>
                        <a:latin typeface="Calibri"/>
                      </a:endParaRPr>
                    </a:p>
                  </a:txBody>
                  <a:tcPr marL="9525" marR="9525" marT="9525" marB="0" anchor="b"/>
                </a:tc>
                <a:tc>
                  <a:txBody>
                    <a:bodyPr/>
                    <a:lstStyle/>
                    <a:p>
                      <a:pPr algn="r" fontAlgn="b"/>
                      <a:r>
                        <a:rPr lang="en-IE" sz="1100" u="none" strike="noStrike" dirty="0">
                          <a:effectLst/>
                        </a:rPr>
                        <a:t>12</a:t>
                      </a:r>
                      <a:endParaRPr lang="en-IE" sz="1100" b="0" i="0" u="none" strike="noStrike" dirty="0">
                        <a:solidFill>
                          <a:srgbClr val="000000"/>
                        </a:solidFill>
                        <a:effectLst/>
                        <a:latin typeface="Calibri"/>
                      </a:endParaRPr>
                    </a:p>
                  </a:txBody>
                  <a:tcPr marL="9525" marR="9525" marT="9525" marB="0" anchor="b"/>
                </a:tc>
              </a:tr>
            </a:tbl>
          </a:graphicData>
        </a:graphic>
      </p:graphicFrame>
    </p:spTree>
    <p:extLst>
      <p:ext uri="{BB962C8B-B14F-4D97-AF65-F5344CB8AC3E}">
        <p14:creationId xmlns:p14="http://schemas.microsoft.com/office/powerpoint/2010/main" val="407104020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772816"/>
            <a:ext cx="8229600" cy="4525963"/>
          </a:xfrm>
        </p:spPr>
        <p:txBody>
          <a:bodyPr>
            <a:normAutofit fontScale="70000" lnSpcReduction="20000"/>
          </a:bodyPr>
          <a:lstStyle/>
          <a:p>
            <a:r>
              <a:rPr lang="en-IE" b="1" u="sng" dirty="0"/>
              <a:t>Sport Ability Forum</a:t>
            </a:r>
            <a:endParaRPr lang="en-IE" dirty="0"/>
          </a:p>
          <a:p>
            <a:pPr lvl="1"/>
            <a:r>
              <a:rPr lang="en-IE" dirty="0"/>
              <a:t>IWA-Sport, </a:t>
            </a:r>
            <a:endParaRPr lang="en-IE" dirty="0" smtClean="0"/>
          </a:p>
          <a:p>
            <a:pPr lvl="1"/>
            <a:r>
              <a:rPr lang="en-IE" dirty="0" smtClean="0"/>
              <a:t>Lakers </a:t>
            </a:r>
            <a:r>
              <a:rPr lang="en-IE" dirty="0"/>
              <a:t>Bray, </a:t>
            </a:r>
            <a:endParaRPr lang="en-IE" dirty="0" smtClean="0"/>
          </a:p>
          <a:p>
            <a:pPr lvl="1"/>
            <a:r>
              <a:rPr lang="en-IE" dirty="0" smtClean="0"/>
              <a:t>Blessington </a:t>
            </a:r>
            <a:r>
              <a:rPr lang="en-IE" dirty="0"/>
              <a:t>GAA, </a:t>
            </a:r>
            <a:endParaRPr lang="en-IE" dirty="0" smtClean="0"/>
          </a:p>
          <a:p>
            <a:pPr lvl="1"/>
            <a:r>
              <a:rPr lang="en-IE" dirty="0" smtClean="0"/>
              <a:t>Blue </a:t>
            </a:r>
            <a:r>
              <a:rPr lang="en-IE" dirty="0"/>
              <a:t>Dolphins, </a:t>
            </a:r>
            <a:endParaRPr lang="en-IE" dirty="0" smtClean="0"/>
          </a:p>
          <a:p>
            <a:pPr lvl="1"/>
            <a:r>
              <a:rPr lang="en-IE" dirty="0" err="1" smtClean="0"/>
              <a:t>Kilcoole</a:t>
            </a:r>
            <a:r>
              <a:rPr lang="en-IE" dirty="0" smtClean="0"/>
              <a:t> </a:t>
            </a:r>
            <a:r>
              <a:rPr lang="en-IE" dirty="0"/>
              <a:t>GAA, </a:t>
            </a:r>
            <a:endParaRPr lang="en-IE" dirty="0" smtClean="0"/>
          </a:p>
          <a:p>
            <a:pPr lvl="1"/>
            <a:r>
              <a:rPr lang="en-IE" dirty="0" err="1" smtClean="0"/>
              <a:t>Baltinglass</a:t>
            </a:r>
            <a:r>
              <a:rPr lang="en-IE" dirty="0" smtClean="0"/>
              <a:t> </a:t>
            </a:r>
            <a:r>
              <a:rPr lang="en-IE" dirty="0"/>
              <a:t>Basketball Bulldogs </a:t>
            </a:r>
            <a:endParaRPr lang="en-IE" dirty="0" smtClean="0"/>
          </a:p>
          <a:p>
            <a:pPr marL="457200" lvl="1" indent="0">
              <a:buNone/>
            </a:pPr>
            <a:r>
              <a:rPr lang="en-IE" dirty="0" smtClean="0"/>
              <a:t>The first meeting was held via </a:t>
            </a:r>
            <a:r>
              <a:rPr lang="en-IE" dirty="0"/>
              <a:t>zoom on Monday 26</a:t>
            </a:r>
            <a:r>
              <a:rPr lang="en-IE" baseline="30000" dirty="0"/>
              <a:t>th</a:t>
            </a:r>
            <a:r>
              <a:rPr lang="en-IE" dirty="0"/>
              <a:t> July at 7pm.  </a:t>
            </a:r>
            <a:endParaRPr lang="en-IE" dirty="0" smtClean="0"/>
          </a:p>
          <a:p>
            <a:pPr marL="457200" lvl="1" indent="0">
              <a:buNone/>
            </a:pPr>
            <a:r>
              <a:rPr lang="en-IE" dirty="0" smtClean="0"/>
              <a:t>There </a:t>
            </a:r>
            <a:r>
              <a:rPr lang="en-IE" dirty="0"/>
              <a:t>are many potential benefits for this group and for Wicklow Sports &amp; Recreation Partnership for the future, including but not limited </a:t>
            </a:r>
            <a:r>
              <a:rPr lang="en-IE" dirty="0" smtClean="0"/>
              <a:t>to;</a:t>
            </a:r>
          </a:p>
          <a:p>
            <a:pPr lvl="2"/>
            <a:r>
              <a:rPr lang="en-IE" dirty="0" smtClean="0"/>
              <a:t>Sports </a:t>
            </a:r>
            <a:r>
              <a:rPr lang="en-IE" dirty="0"/>
              <a:t>Ability Day, to showcase inclusive sports and physical activity in our County</a:t>
            </a:r>
          </a:p>
          <a:p>
            <a:pPr lvl="2"/>
            <a:r>
              <a:rPr lang="en-IE" dirty="0"/>
              <a:t>Network of support for new emerging inclusive clubs, sharing of knowledge </a:t>
            </a:r>
          </a:p>
          <a:p>
            <a:pPr lvl="2"/>
            <a:r>
              <a:rPr lang="en-IE" dirty="0"/>
              <a:t>Focused funding for the needs of this community</a:t>
            </a:r>
          </a:p>
          <a:p>
            <a:endParaRPr lang="en-IE" dirty="0"/>
          </a:p>
        </p:txBody>
      </p:sp>
      <p:sp>
        <p:nvSpPr>
          <p:cNvPr id="4" name="Title 1"/>
          <p:cNvSpPr>
            <a:spLocks noGrp="1"/>
          </p:cNvSpPr>
          <p:nvPr>
            <p:ph type="title"/>
          </p:nvPr>
        </p:nvSpPr>
        <p:spPr/>
        <p:txBody>
          <a:bodyPr>
            <a:normAutofit fontScale="90000"/>
          </a:bodyPr>
          <a:lstStyle/>
          <a:p>
            <a:r>
              <a:rPr lang="en-IE" dirty="0" smtClean="0"/>
              <a:t>Action Area 2</a:t>
            </a:r>
            <a:br>
              <a:rPr lang="en-IE" dirty="0" smtClean="0"/>
            </a:br>
            <a:r>
              <a:rPr lang="en-IE" dirty="0" smtClean="0"/>
              <a:t>Good Places, Great People</a:t>
            </a:r>
            <a:endParaRPr lang="en-IE" dirty="0"/>
          </a:p>
        </p:txBody>
      </p:sp>
      <p:pic>
        <p:nvPicPr>
          <p:cNvPr id="5" name="Picture 4"/>
          <p:cNvPicPr/>
          <p:nvPr/>
        </p:nvPicPr>
        <p:blipFill>
          <a:blip r:embed="rId2" cstate="print">
            <a:extLst>
              <a:ext uri="{28A0092B-C50C-407E-A947-70E740481C1C}">
                <a14:useLocalDpi xmlns:a14="http://schemas.microsoft.com/office/drawing/2010/main" val="0"/>
              </a:ext>
            </a:extLst>
          </a:blip>
          <a:stretch>
            <a:fillRect/>
          </a:stretch>
        </p:blipFill>
        <p:spPr>
          <a:xfrm>
            <a:off x="4860032" y="1556792"/>
            <a:ext cx="3600400" cy="2076574"/>
          </a:xfrm>
          <a:prstGeom prst="rect">
            <a:avLst/>
          </a:prstGeom>
        </p:spPr>
      </p:pic>
    </p:spTree>
    <p:extLst>
      <p:ext uri="{BB962C8B-B14F-4D97-AF65-F5344CB8AC3E}">
        <p14:creationId xmlns:p14="http://schemas.microsoft.com/office/powerpoint/2010/main" val="310399008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IE" sz="3200" dirty="0" smtClean="0"/>
              <a:t>Action Area 2</a:t>
            </a:r>
            <a:br>
              <a:rPr lang="en-IE" sz="3200" dirty="0" smtClean="0"/>
            </a:br>
            <a:r>
              <a:rPr lang="en-IE" sz="3200" dirty="0" smtClean="0"/>
              <a:t>Irish Deaf Society, WSRP, GAA, LGFA, Camogie Pilot signing project </a:t>
            </a:r>
            <a:endParaRPr lang="en-IE" sz="3200" dirty="0"/>
          </a:p>
        </p:txBody>
      </p:sp>
      <p:sp>
        <p:nvSpPr>
          <p:cNvPr id="3" name="Content Placeholder 2"/>
          <p:cNvSpPr>
            <a:spLocks noGrp="1"/>
          </p:cNvSpPr>
          <p:nvPr>
            <p:ph idx="1"/>
          </p:nvPr>
        </p:nvSpPr>
        <p:spPr/>
        <p:txBody>
          <a:bodyPr>
            <a:noAutofit/>
          </a:bodyPr>
          <a:lstStyle/>
          <a:p>
            <a:r>
              <a:rPr lang="en-IE" sz="2000" b="1" u="sng" dirty="0"/>
              <a:t>Pilot Project</a:t>
            </a:r>
            <a:endParaRPr lang="en-IE" sz="2000" dirty="0"/>
          </a:p>
          <a:p>
            <a:pPr lvl="1"/>
            <a:r>
              <a:rPr lang="en-IE" sz="1800" dirty="0"/>
              <a:t>An </a:t>
            </a:r>
            <a:r>
              <a:rPr lang="en-IE" sz="1800" dirty="0" err="1"/>
              <a:t>Tochar</a:t>
            </a:r>
            <a:r>
              <a:rPr lang="en-IE" sz="1800" dirty="0"/>
              <a:t> GAA, Irish Deaf Society, WSRP &amp; GAA Health &amp; </a:t>
            </a:r>
          </a:p>
          <a:p>
            <a:pPr marL="457200" lvl="1" indent="0">
              <a:buNone/>
            </a:pPr>
            <a:r>
              <a:rPr lang="en-IE" sz="1800" dirty="0" smtClean="0"/>
              <a:t>Wellbeing </a:t>
            </a:r>
            <a:r>
              <a:rPr lang="en-IE" sz="1800" dirty="0"/>
              <a:t>Committee with support from Inclusion officers of </a:t>
            </a:r>
            <a:endParaRPr lang="en-IE" sz="1800" dirty="0" smtClean="0"/>
          </a:p>
          <a:p>
            <a:pPr marL="457200" lvl="1" indent="0">
              <a:buNone/>
            </a:pPr>
            <a:r>
              <a:rPr lang="en-IE" sz="1800" dirty="0" smtClean="0"/>
              <a:t>GAA</a:t>
            </a:r>
            <a:r>
              <a:rPr lang="en-IE" sz="1800" dirty="0"/>
              <a:t>, LGFA &amp; Camogie. </a:t>
            </a:r>
          </a:p>
          <a:p>
            <a:pPr lvl="1"/>
            <a:r>
              <a:rPr lang="en-IE" sz="1800" dirty="0"/>
              <a:t>This project has progressed steadily throughout 2021.  </a:t>
            </a:r>
            <a:endParaRPr lang="en-IE" sz="1800" dirty="0" smtClean="0"/>
          </a:p>
          <a:p>
            <a:pPr marL="457200" lvl="1" indent="0">
              <a:buNone/>
            </a:pPr>
            <a:r>
              <a:rPr lang="en-IE" sz="1800" dirty="0" smtClean="0"/>
              <a:t>And </a:t>
            </a:r>
            <a:r>
              <a:rPr lang="en-IE" sz="1800" dirty="0"/>
              <a:t>on 20</a:t>
            </a:r>
            <a:r>
              <a:rPr lang="en-IE" sz="1800" baseline="30000" dirty="0"/>
              <a:t>th</a:t>
            </a:r>
            <a:r>
              <a:rPr lang="en-IE" sz="1800" dirty="0"/>
              <a:t> November filming took place at An </a:t>
            </a:r>
            <a:r>
              <a:rPr lang="en-IE" sz="1800" dirty="0" err="1"/>
              <a:t>Tochar</a:t>
            </a:r>
            <a:r>
              <a:rPr lang="en-IE" sz="1800" dirty="0"/>
              <a:t> GAA</a:t>
            </a:r>
            <a:r>
              <a:rPr lang="en-IE" sz="1800" dirty="0" smtClean="0"/>
              <a:t>.</a:t>
            </a:r>
            <a:endParaRPr lang="en-IE" sz="1800" dirty="0"/>
          </a:p>
          <a:p>
            <a:pPr lvl="1"/>
            <a:r>
              <a:rPr lang="en-IE" sz="1800" dirty="0"/>
              <a:t>The outcome will be a video of County Wicklow GAA stars demonstrating GAA skills, like “solo”, “kick”, “ball”, “yellow card”… etc. 10 skills demonstrated and up to 30 commonly used terms in GAA then signed by presenters in Irish Sign Language (ISL).  </a:t>
            </a:r>
          </a:p>
          <a:p>
            <a:pPr lvl="1"/>
            <a:r>
              <a:rPr lang="en-IE" sz="1800" dirty="0"/>
              <a:t>Rita Brady of An </a:t>
            </a:r>
            <a:r>
              <a:rPr lang="en-IE" sz="1800" dirty="0" err="1"/>
              <a:t>Tochar</a:t>
            </a:r>
            <a:r>
              <a:rPr lang="en-IE" sz="1800" dirty="0"/>
              <a:t> GAA has been a driving force for this project.  Rita and other members of the GAA Health &amp; Wellbeing committee and Clara Jenkinson of WSRP are the presenters in ISL of the GAA skills while other local ISL users present the commonly used words. </a:t>
            </a:r>
          </a:p>
          <a:p>
            <a:pPr lvl="1"/>
            <a:r>
              <a:rPr lang="en-IE" sz="1800" dirty="0"/>
              <a:t>The project will hopefully be launched in early 2022 at the start of the GAA season.</a:t>
            </a:r>
          </a:p>
        </p:txBody>
      </p:sp>
      <p:pic>
        <p:nvPicPr>
          <p:cNvPr id="4" name="Picture 3"/>
          <p:cNvPicPr/>
          <p:nvPr/>
        </p:nvPicPr>
        <p:blipFill rotWithShape="1">
          <a:blip r:embed="rId2" cstate="print">
            <a:extLst>
              <a:ext uri="{28A0092B-C50C-407E-A947-70E740481C1C}">
                <a14:useLocalDpi xmlns:a14="http://schemas.microsoft.com/office/drawing/2010/main" val="0"/>
              </a:ext>
            </a:extLst>
          </a:blip>
          <a:srcRect l="20012" t="14865" r="13273" b="22633"/>
          <a:stretch/>
        </p:blipFill>
        <p:spPr>
          <a:xfrm>
            <a:off x="6804248" y="2073059"/>
            <a:ext cx="1872208" cy="1283933"/>
          </a:xfrm>
          <a:prstGeom prst="rect">
            <a:avLst/>
          </a:prstGeom>
        </p:spPr>
      </p:pic>
    </p:spTree>
    <p:extLst>
      <p:ext uri="{BB962C8B-B14F-4D97-AF65-F5344CB8AC3E}">
        <p14:creationId xmlns:p14="http://schemas.microsoft.com/office/powerpoint/2010/main" val="38396305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96752"/>
            <a:ext cx="9144000" cy="4997152"/>
          </a:xfrm>
        </p:spPr>
        <p:txBody>
          <a:bodyPr>
            <a:noAutofit/>
          </a:bodyPr>
          <a:lstStyle/>
          <a:p>
            <a:endParaRPr lang="en-IE" sz="1400" i="1" dirty="0" smtClean="0">
              <a:solidFill>
                <a:schemeClr val="tx2">
                  <a:lumMod val="75000"/>
                </a:schemeClr>
              </a:solidFill>
            </a:endParaRPr>
          </a:p>
          <a:p>
            <a:r>
              <a:rPr lang="en-IE" sz="2800" b="1" dirty="0" smtClean="0">
                <a:solidFill>
                  <a:schemeClr val="tx2">
                    <a:lumMod val="75000"/>
                  </a:schemeClr>
                </a:solidFill>
              </a:rPr>
              <a:t>Action Area 3 – Research and Communications</a:t>
            </a:r>
          </a:p>
          <a:p>
            <a:pPr lvl="1"/>
            <a:endParaRPr lang="en-IE" sz="1200" i="1" dirty="0" smtClean="0">
              <a:solidFill>
                <a:schemeClr val="tx2">
                  <a:lumMod val="75000"/>
                </a:schemeClr>
              </a:solidFill>
            </a:endParaRPr>
          </a:p>
          <a:p>
            <a:pPr lvl="1"/>
            <a:r>
              <a:rPr lang="en-IE" sz="2400" i="1" dirty="0" smtClean="0">
                <a:solidFill>
                  <a:schemeClr val="tx2">
                    <a:lumMod val="75000"/>
                  </a:schemeClr>
                </a:solidFill>
              </a:rPr>
              <a:t>Capture &amp; analyse participation data from our programmes</a:t>
            </a:r>
          </a:p>
          <a:p>
            <a:pPr lvl="1"/>
            <a:r>
              <a:rPr lang="en-IE" sz="2400" i="1" dirty="0" smtClean="0">
                <a:solidFill>
                  <a:schemeClr val="tx2">
                    <a:lumMod val="75000"/>
                  </a:schemeClr>
                </a:solidFill>
              </a:rPr>
              <a:t>Highlight the insights from our Research and the Research of others</a:t>
            </a:r>
          </a:p>
          <a:p>
            <a:pPr lvl="1"/>
            <a:r>
              <a:rPr lang="en-IE" sz="2400" i="1" dirty="0" smtClean="0">
                <a:solidFill>
                  <a:schemeClr val="tx2">
                    <a:lumMod val="75000"/>
                  </a:schemeClr>
                </a:solidFill>
              </a:rPr>
              <a:t>Devise an annual communication plan that will increase awareness of available activities, promote those who provide participation opportunities and raise the visibility and awareness of the WSRP</a:t>
            </a:r>
          </a:p>
          <a:p>
            <a:pPr lvl="1"/>
            <a:r>
              <a:rPr lang="en-IE" sz="2400" i="1" dirty="0" smtClean="0">
                <a:solidFill>
                  <a:schemeClr val="tx2">
                    <a:lumMod val="75000"/>
                  </a:schemeClr>
                </a:solidFill>
              </a:rPr>
              <a:t>Develop partnerships with stakeholders in Ireland and Europe where appropriate</a:t>
            </a:r>
          </a:p>
          <a:p>
            <a:endParaRPr lang="en-IE" sz="1100" dirty="0">
              <a:solidFill>
                <a:schemeClr val="tx2">
                  <a:lumMod val="75000"/>
                </a:schemeClr>
              </a:solidFill>
            </a:endParaRPr>
          </a:p>
        </p:txBody>
      </p:sp>
      <p:sp>
        <p:nvSpPr>
          <p:cNvPr id="4" name="Title 1"/>
          <p:cNvSpPr>
            <a:spLocks noGrp="1"/>
          </p:cNvSpPr>
          <p:nvPr>
            <p:ph type="title"/>
          </p:nvPr>
        </p:nvSpPr>
        <p:spPr>
          <a:xfrm>
            <a:off x="467544" y="35017"/>
            <a:ext cx="8229600" cy="1143000"/>
          </a:xfrm>
        </p:spPr>
        <p:txBody>
          <a:bodyPr>
            <a:normAutofit fontScale="90000"/>
          </a:bodyPr>
          <a:lstStyle/>
          <a:p>
            <a:r>
              <a:rPr lang="en-IE" dirty="0" smtClean="0"/>
              <a:t>Action Area 3</a:t>
            </a:r>
            <a:br>
              <a:rPr lang="en-IE" dirty="0" smtClean="0"/>
            </a:br>
            <a:r>
              <a:rPr lang="en-IE" dirty="0" smtClean="0"/>
              <a:t>Research &amp; Communications</a:t>
            </a:r>
            <a:endParaRPr lang="en-IE" dirty="0"/>
          </a:p>
        </p:txBody>
      </p:sp>
    </p:spTree>
    <p:extLst>
      <p:ext uri="{BB962C8B-B14F-4D97-AF65-F5344CB8AC3E}">
        <p14:creationId xmlns:p14="http://schemas.microsoft.com/office/powerpoint/2010/main" val="43572057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E" dirty="0" smtClean="0"/>
              <a:t>Action Area 3</a:t>
            </a:r>
            <a:br>
              <a:rPr lang="en-IE" dirty="0" smtClean="0"/>
            </a:br>
            <a:r>
              <a:rPr lang="en-IE" dirty="0" smtClean="0"/>
              <a:t>Research &amp; Communications</a:t>
            </a:r>
            <a:endParaRPr lang="en-IE" dirty="0"/>
          </a:p>
        </p:txBody>
      </p:sp>
      <p:sp>
        <p:nvSpPr>
          <p:cNvPr id="3" name="Content Placeholder 2"/>
          <p:cNvSpPr>
            <a:spLocks noGrp="1"/>
          </p:cNvSpPr>
          <p:nvPr>
            <p:ph idx="1"/>
          </p:nvPr>
        </p:nvSpPr>
        <p:spPr>
          <a:xfrm>
            <a:off x="457200" y="1600200"/>
            <a:ext cx="8229600" cy="4853136"/>
          </a:xfrm>
        </p:spPr>
        <p:txBody>
          <a:bodyPr>
            <a:normAutofit fontScale="55000" lnSpcReduction="20000"/>
          </a:bodyPr>
          <a:lstStyle/>
          <a:p>
            <a:r>
              <a:rPr lang="en-IE" dirty="0" smtClean="0"/>
              <a:t>Wicklow Sports &amp; Recreation partnership continues to use the ‘M1’ validated data collection question from Sport Ireland on all relevant programmes.</a:t>
            </a:r>
          </a:p>
          <a:p>
            <a:pPr lvl="1"/>
            <a:r>
              <a:rPr lang="en-IE" dirty="0" smtClean="0"/>
              <a:t>This includes a survey at the start of the programme, at the end and a follow up contact 3 months after the programme.</a:t>
            </a:r>
          </a:p>
          <a:p>
            <a:pPr lvl="1"/>
            <a:r>
              <a:rPr lang="en-IE" dirty="0" smtClean="0"/>
              <a:t>This information takes into account the Age, Gender, Location and Physical activity level of all participants and allows WSRP to analyse if we are targeting our programmes correctly.</a:t>
            </a:r>
          </a:p>
          <a:p>
            <a:pPr marL="457200" lvl="1" indent="0">
              <a:buNone/>
            </a:pPr>
            <a:endParaRPr lang="en-IE" dirty="0" smtClean="0"/>
          </a:p>
          <a:p>
            <a:r>
              <a:rPr lang="en-IE" dirty="0" smtClean="0"/>
              <a:t>WSRP continues to collect information as part of our Operational Plan including;</a:t>
            </a:r>
          </a:p>
          <a:p>
            <a:pPr lvl="1"/>
            <a:r>
              <a:rPr lang="en-IE" dirty="0" smtClean="0"/>
              <a:t>Action areas as relevant to our Strategic plan</a:t>
            </a:r>
          </a:p>
          <a:p>
            <a:pPr lvl="1"/>
            <a:r>
              <a:rPr lang="en-IE" dirty="0" smtClean="0"/>
              <a:t>Gender</a:t>
            </a:r>
          </a:p>
          <a:p>
            <a:pPr lvl="1"/>
            <a:r>
              <a:rPr lang="en-IE" dirty="0" smtClean="0"/>
              <a:t>Age</a:t>
            </a:r>
          </a:p>
          <a:p>
            <a:pPr lvl="1"/>
            <a:r>
              <a:rPr lang="en-IE" dirty="0" smtClean="0"/>
              <a:t>Disability</a:t>
            </a:r>
          </a:p>
          <a:p>
            <a:pPr lvl="1"/>
            <a:r>
              <a:rPr lang="en-IE" dirty="0" smtClean="0"/>
              <a:t>Ethnicity</a:t>
            </a:r>
          </a:p>
          <a:p>
            <a:pPr marL="457200" lvl="1" indent="0">
              <a:buNone/>
            </a:pPr>
            <a:endParaRPr lang="en-IE" dirty="0" smtClean="0"/>
          </a:p>
          <a:p>
            <a:r>
              <a:rPr lang="en-IE" dirty="0" smtClean="0"/>
              <a:t>Social Media details;</a:t>
            </a:r>
          </a:p>
          <a:p>
            <a:pPr lvl="1"/>
            <a:r>
              <a:rPr lang="en-IE" dirty="0" smtClean="0"/>
              <a:t>Facebook	</a:t>
            </a:r>
          </a:p>
          <a:p>
            <a:pPr lvl="2"/>
            <a:r>
              <a:rPr lang="en-IE" dirty="0" smtClean="0"/>
              <a:t>3,572 Followers</a:t>
            </a:r>
          </a:p>
          <a:p>
            <a:pPr lvl="2"/>
            <a:r>
              <a:rPr lang="en-IE" dirty="0" smtClean="0"/>
              <a:t>In the last 28 days there were 12.3K post reaches and 2.4K engagements	</a:t>
            </a:r>
          </a:p>
          <a:p>
            <a:pPr lvl="1"/>
            <a:r>
              <a:rPr lang="en-IE" dirty="0" smtClean="0"/>
              <a:t>Instagram</a:t>
            </a:r>
          </a:p>
          <a:p>
            <a:pPr lvl="2"/>
            <a:r>
              <a:rPr lang="en-IE" dirty="0" smtClean="0"/>
              <a:t>1,495 Followers</a:t>
            </a:r>
          </a:p>
          <a:p>
            <a:r>
              <a:rPr lang="en-IE" dirty="0" smtClean="0"/>
              <a:t>Recruitment for a Strategic Promotions Officer in 2022</a:t>
            </a:r>
          </a:p>
          <a:p>
            <a:pPr marL="457200" lvl="1" indent="0">
              <a:buNone/>
            </a:pPr>
            <a:endParaRPr lang="en-IE" dirty="0"/>
          </a:p>
        </p:txBody>
      </p:sp>
      <p:pic>
        <p:nvPicPr>
          <p:cNvPr id="512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60232" y="3501008"/>
            <a:ext cx="1584176" cy="31580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5527889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E" dirty="0" smtClean="0"/>
              <a:t>Action Area 3</a:t>
            </a:r>
            <a:br>
              <a:rPr lang="en-IE" dirty="0" smtClean="0"/>
            </a:br>
            <a:r>
              <a:rPr lang="en-IE" dirty="0" smtClean="0"/>
              <a:t>Research &amp; Communications</a:t>
            </a:r>
            <a:endParaRPr lang="en-IE" dirty="0"/>
          </a:p>
        </p:txBody>
      </p:sp>
      <p:sp>
        <p:nvSpPr>
          <p:cNvPr id="3" name="Content Placeholder 2"/>
          <p:cNvSpPr>
            <a:spLocks noGrp="1"/>
          </p:cNvSpPr>
          <p:nvPr>
            <p:ph idx="1"/>
          </p:nvPr>
        </p:nvSpPr>
        <p:spPr>
          <a:xfrm>
            <a:off x="457200" y="1600200"/>
            <a:ext cx="8229600" cy="4853136"/>
          </a:xfrm>
        </p:spPr>
        <p:txBody>
          <a:bodyPr>
            <a:normAutofit fontScale="55000" lnSpcReduction="20000"/>
          </a:bodyPr>
          <a:lstStyle/>
          <a:p>
            <a:r>
              <a:rPr lang="en-IE" dirty="0" smtClean="0"/>
              <a:t>Wicklow Sports &amp; Recreation partnership are represented on numerous committees and steering groups by the staff, namely;</a:t>
            </a:r>
          </a:p>
          <a:p>
            <a:pPr lvl="1"/>
            <a:endParaRPr lang="en-IE" dirty="0"/>
          </a:p>
          <a:p>
            <a:pPr lvl="1"/>
            <a:r>
              <a:rPr lang="en-IE" dirty="0" smtClean="0"/>
              <a:t>Wicklow Children &amp; Young Peoples Services Committee (CYPSC), Physical Health and West Wicklow Sub group</a:t>
            </a:r>
          </a:p>
          <a:p>
            <a:pPr lvl="1"/>
            <a:r>
              <a:rPr lang="en-IE" dirty="0" smtClean="0"/>
              <a:t>Wicklow Outdoor Recreation Committee</a:t>
            </a:r>
          </a:p>
          <a:p>
            <a:pPr lvl="1"/>
            <a:r>
              <a:rPr lang="en-IE" dirty="0" smtClean="0"/>
              <a:t>Community, Culture &amp; Social Development (CCSD) Strategic Policy Committee (SPC) of Wicklow County Council</a:t>
            </a:r>
          </a:p>
          <a:p>
            <a:pPr lvl="1"/>
            <a:r>
              <a:rPr lang="en-IE" dirty="0" smtClean="0"/>
              <a:t>Sport Ireland LSP Coordinators network</a:t>
            </a:r>
          </a:p>
          <a:p>
            <a:pPr lvl="1"/>
            <a:r>
              <a:rPr lang="en-IE" dirty="0" smtClean="0"/>
              <a:t>LCDC Healthy Ireland Sub Group</a:t>
            </a:r>
          </a:p>
          <a:p>
            <a:pPr lvl="1"/>
            <a:r>
              <a:rPr lang="en-IE" dirty="0" smtClean="0"/>
              <a:t>National Disability Sports working group</a:t>
            </a:r>
          </a:p>
          <a:p>
            <a:pPr lvl="1"/>
            <a:r>
              <a:rPr lang="en-IE" dirty="0" smtClean="0"/>
              <a:t>CARA Healthy Me</a:t>
            </a:r>
          </a:p>
          <a:p>
            <a:pPr lvl="1"/>
            <a:r>
              <a:rPr lang="en-IE" dirty="0" smtClean="0"/>
              <a:t>Wicklow County Council Disability Inclusion Steering Committee (DISC)</a:t>
            </a:r>
          </a:p>
          <a:p>
            <a:pPr lvl="1"/>
            <a:r>
              <a:rPr lang="en-IE" dirty="0" err="1" smtClean="0"/>
              <a:t>Lucena</a:t>
            </a:r>
            <a:r>
              <a:rPr lang="en-IE" dirty="0" smtClean="0"/>
              <a:t> Youth Activity Project</a:t>
            </a:r>
          </a:p>
          <a:p>
            <a:pPr lvl="1"/>
            <a:r>
              <a:rPr lang="en-IE" dirty="0" err="1" smtClean="0"/>
              <a:t>Tusla</a:t>
            </a:r>
            <a:r>
              <a:rPr lang="en-IE" dirty="0" smtClean="0"/>
              <a:t> ASD Teen Project</a:t>
            </a:r>
          </a:p>
          <a:p>
            <a:pPr lvl="1"/>
            <a:r>
              <a:rPr lang="en-IE" dirty="0" smtClean="0"/>
              <a:t>County Wicklow Sports Ability Forum</a:t>
            </a:r>
          </a:p>
          <a:p>
            <a:pPr lvl="1"/>
            <a:r>
              <a:rPr lang="en-IE" dirty="0" smtClean="0"/>
              <a:t>Wicklow GAA Health &amp; Wellbeing Committee (Advisory Role)</a:t>
            </a:r>
          </a:p>
          <a:p>
            <a:pPr lvl="1"/>
            <a:r>
              <a:rPr lang="en-IE" dirty="0" smtClean="0"/>
              <a:t>Local Authority Play &amp; Recreation Network</a:t>
            </a:r>
          </a:p>
          <a:p>
            <a:pPr lvl="1"/>
            <a:r>
              <a:rPr lang="en-IE" dirty="0" smtClean="0"/>
              <a:t>Sport Ireland Women in Sport Sub group</a:t>
            </a:r>
          </a:p>
          <a:p>
            <a:pPr lvl="1"/>
            <a:r>
              <a:rPr lang="en-IE" dirty="0" smtClean="0"/>
              <a:t>Wicklow County Council Communications Group</a:t>
            </a:r>
          </a:p>
          <a:p>
            <a:pPr lvl="1"/>
            <a:endParaRPr lang="en-IE" dirty="0" smtClean="0"/>
          </a:p>
          <a:p>
            <a:pPr lvl="1"/>
            <a:endParaRPr lang="en-IE" dirty="0" smtClean="0"/>
          </a:p>
        </p:txBody>
      </p:sp>
    </p:spTree>
    <p:extLst>
      <p:ext uri="{BB962C8B-B14F-4D97-AF65-F5344CB8AC3E}">
        <p14:creationId xmlns:p14="http://schemas.microsoft.com/office/powerpoint/2010/main" val="131715982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484784"/>
            <a:ext cx="9144000" cy="4997152"/>
          </a:xfrm>
        </p:spPr>
        <p:txBody>
          <a:bodyPr>
            <a:noAutofit/>
          </a:bodyPr>
          <a:lstStyle/>
          <a:p>
            <a:r>
              <a:rPr lang="en-IE" sz="2800" b="1" dirty="0" smtClean="0">
                <a:solidFill>
                  <a:schemeClr val="tx2">
                    <a:lumMod val="75000"/>
                  </a:schemeClr>
                </a:solidFill>
              </a:rPr>
              <a:t>Action Area 4 – Standards and Resources</a:t>
            </a:r>
          </a:p>
          <a:p>
            <a:pPr lvl="1"/>
            <a:endParaRPr lang="en-IE" sz="1400" i="1" dirty="0" smtClean="0">
              <a:solidFill>
                <a:schemeClr val="tx2">
                  <a:lumMod val="75000"/>
                </a:schemeClr>
              </a:solidFill>
            </a:endParaRPr>
          </a:p>
          <a:p>
            <a:pPr lvl="1"/>
            <a:r>
              <a:rPr lang="en-IE" sz="2400" i="1" dirty="0" smtClean="0">
                <a:solidFill>
                  <a:schemeClr val="tx2">
                    <a:lumMod val="75000"/>
                  </a:schemeClr>
                </a:solidFill>
              </a:rPr>
              <a:t>Support sports and physical activity organisations to adhere to proper governance, safety and administration standards within their area of expertise.</a:t>
            </a:r>
          </a:p>
          <a:p>
            <a:pPr lvl="1"/>
            <a:r>
              <a:rPr lang="en-IE" sz="2400" i="1" dirty="0" smtClean="0">
                <a:solidFill>
                  <a:schemeClr val="tx2">
                    <a:lumMod val="75000"/>
                  </a:schemeClr>
                </a:solidFill>
              </a:rPr>
              <a:t>Be transparent in what we do and how we do it by operating high levels of governance and by adhering to formal operating procedures across all areas of responsibility</a:t>
            </a:r>
          </a:p>
          <a:p>
            <a:pPr lvl="1"/>
            <a:r>
              <a:rPr lang="en-IE" sz="2400" i="1" dirty="0" smtClean="0">
                <a:solidFill>
                  <a:schemeClr val="tx2">
                    <a:lumMod val="75000"/>
                  </a:schemeClr>
                </a:solidFill>
              </a:rPr>
              <a:t>Pursue the use of available resources as effectively as possible</a:t>
            </a:r>
          </a:p>
          <a:p>
            <a:endParaRPr lang="en-IE" sz="1100" dirty="0">
              <a:solidFill>
                <a:schemeClr val="tx2">
                  <a:lumMod val="75000"/>
                </a:schemeClr>
              </a:solidFill>
            </a:endParaRPr>
          </a:p>
        </p:txBody>
      </p:sp>
      <p:sp>
        <p:nvSpPr>
          <p:cNvPr id="4" name="Title 1"/>
          <p:cNvSpPr>
            <a:spLocks noGrp="1"/>
          </p:cNvSpPr>
          <p:nvPr>
            <p:ph type="title"/>
          </p:nvPr>
        </p:nvSpPr>
        <p:spPr>
          <a:xfrm>
            <a:off x="467544" y="35017"/>
            <a:ext cx="8229600" cy="1143000"/>
          </a:xfrm>
        </p:spPr>
        <p:txBody>
          <a:bodyPr>
            <a:normAutofit fontScale="90000"/>
          </a:bodyPr>
          <a:lstStyle/>
          <a:p>
            <a:r>
              <a:rPr lang="en-IE" dirty="0" smtClean="0"/>
              <a:t>Action Area 4</a:t>
            </a:r>
            <a:br>
              <a:rPr lang="en-IE" dirty="0" smtClean="0"/>
            </a:br>
            <a:r>
              <a:rPr lang="en-IE" dirty="0" smtClean="0"/>
              <a:t>Standards &amp; Resources</a:t>
            </a:r>
            <a:endParaRPr lang="en-IE" dirty="0"/>
          </a:p>
        </p:txBody>
      </p:sp>
    </p:spTree>
    <p:extLst>
      <p:ext uri="{BB962C8B-B14F-4D97-AF65-F5344CB8AC3E}">
        <p14:creationId xmlns:p14="http://schemas.microsoft.com/office/powerpoint/2010/main" val="53655482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E" dirty="0"/>
              <a:t>Action Area 4</a:t>
            </a:r>
            <a:br>
              <a:rPr lang="en-IE" dirty="0"/>
            </a:br>
            <a:r>
              <a:rPr lang="en-IE" dirty="0"/>
              <a:t>Standards &amp; </a:t>
            </a:r>
            <a:r>
              <a:rPr lang="en-IE" dirty="0" smtClean="0"/>
              <a:t>Resources</a:t>
            </a:r>
            <a:br>
              <a:rPr lang="en-IE" dirty="0" smtClean="0"/>
            </a:br>
            <a:r>
              <a:rPr lang="en-IE" dirty="0" smtClean="0"/>
              <a:t>Funding 2021</a:t>
            </a:r>
            <a:endParaRPr lang="en-IE" dirty="0"/>
          </a:p>
        </p:txBody>
      </p:sp>
      <p:sp>
        <p:nvSpPr>
          <p:cNvPr id="3" name="Content Placeholder 2"/>
          <p:cNvSpPr>
            <a:spLocks noGrp="1"/>
          </p:cNvSpPr>
          <p:nvPr>
            <p:ph idx="1"/>
          </p:nvPr>
        </p:nvSpPr>
        <p:spPr>
          <a:xfrm>
            <a:off x="467544" y="1916832"/>
            <a:ext cx="8229600" cy="4525963"/>
          </a:xfrm>
        </p:spPr>
        <p:txBody>
          <a:bodyPr>
            <a:normAutofit fontScale="62500" lnSpcReduction="20000"/>
          </a:bodyPr>
          <a:lstStyle/>
          <a:p>
            <a:r>
              <a:rPr lang="en-IE" sz="2800" dirty="0" smtClean="0"/>
              <a:t>Wicklow Sports &amp; Recreation Partnership received the following;</a:t>
            </a:r>
          </a:p>
          <a:p>
            <a:pPr lvl="1"/>
            <a:r>
              <a:rPr lang="en-IE" sz="2400" dirty="0" smtClean="0"/>
              <a:t>€323,883 of CORE Funding from Sport Ireland</a:t>
            </a:r>
          </a:p>
          <a:p>
            <a:pPr lvl="1"/>
            <a:r>
              <a:rPr lang="en-IE" sz="2400" dirty="0" smtClean="0"/>
              <a:t>€16,167.48 from the Department of Transport, HSE and the Department of Youth Affairs</a:t>
            </a:r>
          </a:p>
          <a:p>
            <a:pPr lvl="1"/>
            <a:r>
              <a:rPr lang="en-IE" sz="2400" dirty="0" smtClean="0"/>
              <a:t>€79,025 in Dormant Account funding from Sport Ireland</a:t>
            </a:r>
          </a:p>
          <a:p>
            <a:pPr lvl="1"/>
            <a:r>
              <a:rPr lang="en-IE" sz="2400" dirty="0" smtClean="0"/>
              <a:t>€48,298 in Healthy Ireland funding over a period of 2 years</a:t>
            </a:r>
          </a:p>
          <a:p>
            <a:endParaRPr lang="en-IE" sz="2800" b="1" dirty="0" smtClean="0"/>
          </a:p>
          <a:p>
            <a:r>
              <a:rPr lang="en-IE" sz="2800" dirty="0" smtClean="0"/>
              <a:t>Grants</a:t>
            </a:r>
          </a:p>
          <a:p>
            <a:pPr lvl="1"/>
            <a:r>
              <a:rPr lang="en-IE" sz="2400" dirty="0"/>
              <a:t>€37,120 </a:t>
            </a:r>
            <a:r>
              <a:rPr lang="en-IE" sz="2400" dirty="0" smtClean="0"/>
              <a:t>of Club development grants of were distributed in 2021</a:t>
            </a:r>
          </a:p>
          <a:p>
            <a:pPr lvl="1"/>
            <a:r>
              <a:rPr lang="en-IE" sz="2400" dirty="0" smtClean="0"/>
              <a:t>€51,528.87 of COVID Related supports were distributed to clubs and community groups</a:t>
            </a:r>
          </a:p>
          <a:p>
            <a:pPr marL="0" indent="0">
              <a:buNone/>
            </a:pPr>
            <a:endParaRPr lang="en-IE" sz="2800" dirty="0" smtClean="0"/>
          </a:p>
          <a:p>
            <a:r>
              <a:rPr lang="en-IE" sz="2800" dirty="0" smtClean="0"/>
              <a:t>Funding partners;</a:t>
            </a:r>
          </a:p>
          <a:p>
            <a:pPr lvl="1"/>
            <a:r>
              <a:rPr lang="en-IE" dirty="0" smtClean="0"/>
              <a:t>Sport Ireland CORE</a:t>
            </a:r>
          </a:p>
          <a:p>
            <a:pPr lvl="1"/>
            <a:r>
              <a:rPr lang="en-IE" dirty="0" smtClean="0"/>
              <a:t>Sport Ireland Dormant Account</a:t>
            </a:r>
          </a:p>
          <a:p>
            <a:pPr lvl="1"/>
            <a:r>
              <a:rPr lang="en-IE" dirty="0" smtClean="0"/>
              <a:t>Healthy Ireland</a:t>
            </a:r>
          </a:p>
          <a:p>
            <a:pPr lvl="1"/>
            <a:r>
              <a:rPr lang="en-IE" dirty="0" smtClean="0"/>
              <a:t>Department of Transport</a:t>
            </a:r>
          </a:p>
          <a:p>
            <a:pPr lvl="1"/>
            <a:r>
              <a:rPr lang="en-IE" dirty="0" smtClean="0"/>
              <a:t>Department of Health</a:t>
            </a:r>
          </a:p>
          <a:p>
            <a:pPr lvl="1"/>
            <a:r>
              <a:rPr lang="en-IE" dirty="0" smtClean="0"/>
              <a:t>Wicklow County Council</a:t>
            </a:r>
          </a:p>
          <a:p>
            <a:pPr marL="0" indent="0">
              <a:buNone/>
            </a:pPr>
            <a:endParaRPr lang="en-IE" dirty="0"/>
          </a:p>
        </p:txBody>
      </p:sp>
    </p:spTree>
    <p:extLst>
      <p:ext uri="{BB962C8B-B14F-4D97-AF65-F5344CB8AC3E}">
        <p14:creationId xmlns:p14="http://schemas.microsoft.com/office/powerpoint/2010/main" val="56477791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E" dirty="0" smtClean="0"/>
              <a:t>Action Area 4</a:t>
            </a:r>
            <a:br>
              <a:rPr lang="en-IE" dirty="0" smtClean="0"/>
            </a:br>
            <a:r>
              <a:rPr lang="en-IE" dirty="0" smtClean="0"/>
              <a:t>Standards &amp; Resources</a:t>
            </a:r>
            <a:endParaRPr lang="en-IE" dirty="0"/>
          </a:p>
        </p:txBody>
      </p:sp>
      <p:pic>
        <p:nvPicPr>
          <p:cNvPr id="7"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48497" t="24637" r="23690" b="16713"/>
          <a:stretch/>
        </p:blipFill>
        <p:spPr bwMode="auto">
          <a:xfrm>
            <a:off x="4572000" y="1598080"/>
            <a:ext cx="4376832" cy="49992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971600" y="1844824"/>
            <a:ext cx="3528392" cy="5078313"/>
          </a:xfrm>
          <a:prstGeom prst="rect">
            <a:avLst/>
          </a:prstGeom>
          <a:noFill/>
        </p:spPr>
        <p:txBody>
          <a:bodyPr wrap="square" rtlCol="0">
            <a:spAutoFit/>
          </a:bodyPr>
          <a:lstStyle/>
          <a:p>
            <a:pPr marL="285750" indent="-285750">
              <a:buFont typeface="Arial" panose="020B0604020202020204" pitchFamily="34" charset="0"/>
              <a:buChar char="•"/>
            </a:pPr>
            <a:r>
              <a:rPr lang="en-IE" dirty="0" smtClean="0"/>
              <a:t>Wicklow Sports &amp; Recreation Partnership registered as Compliant with the Sport Ireland Governance Code in September 2021.</a:t>
            </a:r>
          </a:p>
          <a:p>
            <a:endParaRPr lang="en-IE" dirty="0" smtClean="0"/>
          </a:p>
          <a:p>
            <a:pPr marL="285750" indent="-285750">
              <a:buFont typeface="Arial" panose="020B0604020202020204" pitchFamily="34" charset="0"/>
              <a:buChar char="•"/>
            </a:pPr>
            <a:r>
              <a:rPr lang="en-IE" dirty="0" smtClean="0"/>
              <a:t>This exercise resulted in a huge amount of time and expertise invested by the members of both the sub committee and main WSRP committee.</a:t>
            </a:r>
          </a:p>
          <a:p>
            <a:endParaRPr lang="en-IE" dirty="0" smtClean="0"/>
          </a:p>
          <a:p>
            <a:pPr marL="285750" indent="-285750">
              <a:buFont typeface="Arial" panose="020B0604020202020204" pitchFamily="34" charset="0"/>
              <a:buChar char="•"/>
            </a:pPr>
            <a:r>
              <a:rPr lang="en-IE" dirty="0" smtClean="0"/>
              <a:t>A total of 120 hours were invested by the committee, including 8 sub committee meetings.</a:t>
            </a:r>
          </a:p>
          <a:p>
            <a:pPr marL="285750" indent="-285750">
              <a:buFont typeface="Arial" panose="020B0604020202020204" pitchFamily="34" charset="0"/>
              <a:buChar char="•"/>
            </a:pPr>
            <a:endParaRPr lang="en-IE" dirty="0" smtClean="0"/>
          </a:p>
          <a:p>
            <a:endParaRPr lang="en-IE" dirty="0"/>
          </a:p>
        </p:txBody>
      </p:sp>
    </p:spTree>
    <p:extLst>
      <p:ext uri="{BB962C8B-B14F-4D97-AF65-F5344CB8AC3E}">
        <p14:creationId xmlns:p14="http://schemas.microsoft.com/office/powerpoint/2010/main" val="393283627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143000"/>
          </a:xfrm>
        </p:spPr>
        <p:txBody>
          <a:bodyPr/>
          <a:lstStyle/>
          <a:p>
            <a:r>
              <a:rPr lang="en-IE" dirty="0" smtClean="0"/>
              <a:t>Strategic Plan 2020 - 2023</a:t>
            </a:r>
            <a:endParaRPr lang="en-IE" dirty="0"/>
          </a:p>
        </p:txBody>
      </p:sp>
      <p:pic>
        <p:nvPicPr>
          <p:cNvPr id="3074"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8483" t="23749" r="31493" b="11997"/>
          <a:stretch/>
        </p:blipFill>
        <p:spPr bwMode="auto">
          <a:xfrm>
            <a:off x="1979712" y="1315614"/>
            <a:ext cx="5089872" cy="34095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0" y="4797152"/>
            <a:ext cx="9144000" cy="523220"/>
          </a:xfrm>
          <a:prstGeom prst="rect">
            <a:avLst/>
          </a:prstGeom>
          <a:noFill/>
        </p:spPr>
        <p:txBody>
          <a:bodyPr wrap="square" rtlCol="0">
            <a:spAutoFit/>
          </a:bodyPr>
          <a:lstStyle/>
          <a:p>
            <a:pPr algn="ctr"/>
            <a:r>
              <a:rPr lang="en-IE" sz="2800" b="1" dirty="0" smtClean="0"/>
              <a:t>‘More </a:t>
            </a:r>
            <a:r>
              <a:rPr lang="en-IE" sz="2800" b="1" dirty="0"/>
              <a:t>p</a:t>
            </a:r>
            <a:r>
              <a:rPr lang="en-IE" sz="2800" b="1" dirty="0" smtClean="0"/>
              <a:t>eople enjoying taking part’</a:t>
            </a:r>
            <a:endParaRPr lang="en-IE" sz="2800" b="1" dirty="0"/>
          </a:p>
        </p:txBody>
      </p:sp>
      <p:sp>
        <p:nvSpPr>
          <p:cNvPr id="6" name="TextBox 5"/>
          <p:cNvSpPr txBox="1"/>
          <p:nvPr/>
        </p:nvSpPr>
        <p:spPr>
          <a:xfrm>
            <a:off x="1619672" y="5439425"/>
            <a:ext cx="6408712" cy="923330"/>
          </a:xfrm>
          <a:prstGeom prst="rect">
            <a:avLst/>
          </a:prstGeom>
          <a:noFill/>
        </p:spPr>
        <p:txBody>
          <a:bodyPr wrap="square" rtlCol="0">
            <a:spAutoFit/>
          </a:bodyPr>
          <a:lstStyle/>
          <a:p>
            <a:pPr marL="285750" indent="-285750">
              <a:buFont typeface="Arial" panose="020B0604020202020204" pitchFamily="34" charset="0"/>
              <a:buChar char="•"/>
            </a:pPr>
            <a:r>
              <a:rPr lang="en-IE" dirty="0" smtClean="0"/>
              <a:t>Encouraging fun in Sports and Physical activities</a:t>
            </a:r>
          </a:p>
          <a:p>
            <a:pPr marL="285750" indent="-285750">
              <a:buFont typeface="Arial" panose="020B0604020202020204" pitchFamily="34" charset="0"/>
              <a:buChar char="•"/>
            </a:pPr>
            <a:r>
              <a:rPr lang="en-IE" dirty="0" smtClean="0"/>
              <a:t>Inspire participation amongst the less active</a:t>
            </a:r>
          </a:p>
          <a:p>
            <a:pPr marL="285750" indent="-285750">
              <a:buFont typeface="Arial" panose="020B0604020202020204" pitchFamily="34" charset="0"/>
              <a:buChar char="•"/>
            </a:pPr>
            <a:r>
              <a:rPr lang="en-IE" dirty="0" smtClean="0"/>
              <a:t>Supporting providers of sports and physical activities</a:t>
            </a:r>
            <a:endParaRPr lang="en-IE" dirty="0"/>
          </a:p>
        </p:txBody>
      </p:sp>
    </p:spTree>
    <p:extLst>
      <p:ext uri="{BB962C8B-B14F-4D97-AF65-F5344CB8AC3E}">
        <p14:creationId xmlns:p14="http://schemas.microsoft.com/office/powerpoint/2010/main" val="50164315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1965</TotalTime>
  <Words>3501</Words>
  <Application>Microsoft Office PowerPoint</Application>
  <PresentationFormat>On-screen Show (4:3)</PresentationFormat>
  <Paragraphs>627</Paragraphs>
  <Slides>34</Slides>
  <Notes>0</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Wicklow Sports &amp; Recreation Partnership</vt:lpstr>
      <vt:lpstr>Overview of Wicklow Sports &amp; Recreation Partnership</vt:lpstr>
      <vt:lpstr>Overview of Wicklow Sports &amp; Recreation Partnership</vt:lpstr>
      <vt:lpstr>Staffing Structure Wicklow Sports &amp; Recreation Partnership</vt:lpstr>
      <vt:lpstr>Strategic Plan 2020 - 2023</vt:lpstr>
      <vt:lpstr>Strategic Plan 2020 – 2023 Action Areas 1-4</vt:lpstr>
      <vt:lpstr>Action Area1 Diverse Opportunities</vt:lpstr>
      <vt:lpstr>Action Area1 Diverse Opportunities</vt:lpstr>
      <vt:lpstr>Action Area1 Diverse Opportunities</vt:lpstr>
      <vt:lpstr>Action Area1 Diverse Opportunities</vt:lpstr>
      <vt:lpstr>Action Area1 Diverse Opportunities</vt:lpstr>
      <vt:lpstr>Action Area1-Diverse Opportunities Camps</vt:lpstr>
      <vt:lpstr>Action Area1-Diverse Opportunities Camps</vt:lpstr>
      <vt:lpstr>Action Area1-Diverse Opportunities Camps</vt:lpstr>
      <vt:lpstr>Action Area1-Diverse Opportunities Cycling</vt:lpstr>
      <vt:lpstr>Action Area1-Diverse Opportunities Cycling</vt:lpstr>
      <vt:lpstr>Action Area1-Diverse Opportunities</vt:lpstr>
      <vt:lpstr>Action Area1-Diverse Opportunities</vt:lpstr>
      <vt:lpstr>Action Area1-Diverse Opportunities Signature Community Events</vt:lpstr>
      <vt:lpstr>Action Area1-Diverse Opportunities Signature Community Events</vt:lpstr>
      <vt:lpstr>Action Area1-Diverse Opportunities Signature Community Events</vt:lpstr>
      <vt:lpstr>Action Area 2 Good Places, Great People</vt:lpstr>
      <vt:lpstr>Action Area 2 Good Places, Great People</vt:lpstr>
      <vt:lpstr>Action Area 2 Good Places, Great People</vt:lpstr>
      <vt:lpstr>Action Area 2 Good Places, Great People</vt:lpstr>
      <vt:lpstr>Action Area 2 Good Places, Great People</vt:lpstr>
      <vt:lpstr>Action Area 2 Irish Deaf Society, WSRP, GAA, LGFA, Camogie Pilot signing project </vt:lpstr>
      <vt:lpstr>Action Area 3 Research &amp; Communications</vt:lpstr>
      <vt:lpstr>Action Area 3 Research &amp; Communications</vt:lpstr>
      <vt:lpstr>Action Area 3 Research &amp; Communications</vt:lpstr>
      <vt:lpstr>Action Area 4 Standards &amp; Resources</vt:lpstr>
      <vt:lpstr>Action Area 4 Standards &amp; Resources Funding 2021</vt:lpstr>
      <vt:lpstr>Action Area 4 Standards &amp; Resources</vt:lpstr>
      <vt:lpstr>Strategic Plan 2020 - 2023</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Wicklow Sports &amp; Recreation Partnership</dc:title>
  <dc:creator>ahubbard</dc:creator>
  <cp:lastModifiedBy>Sheena Hubbard</cp:lastModifiedBy>
  <cp:revision>42</cp:revision>
  <dcterms:created xsi:type="dcterms:W3CDTF">2021-12-01T14:39:30Z</dcterms:created>
  <dcterms:modified xsi:type="dcterms:W3CDTF">2022-08-17T08:05:08Z</dcterms:modified>
</cp:coreProperties>
</file>